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3"/>
  </p:notesMasterIdLst>
  <p:sldIdLst>
    <p:sldId id="1283" r:id="rId2"/>
    <p:sldId id="1296" r:id="rId3"/>
    <p:sldId id="1297" r:id="rId4"/>
    <p:sldId id="1299" r:id="rId5"/>
    <p:sldId id="1298" r:id="rId6"/>
    <p:sldId id="1301" r:id="rId7"/>
    <p:sldId id="1302" r:id="rId8"/>
    <p:sldId id="1303" r:id="rId9"/>
    <p:sldId id="1304" r:id="rId10"/>
    <p:sldId id="1305" r:id="rId11"/>
    <p:sldId id="1306" r:id="rId12"/>
    <p:sldId id="1307" r:id="rId13"/>
    <p:sldId id="1308" r:id="rId14"/>
    <p:sldId id="1310" r:id="rId15"/>
    <p:sldId id="1311" r:id="rId16"/>
    <p:sldId id="1312" r:id="rId17"/>
    <p:sldId id="1313" r:id="rId18"/>
    <p:sldId id="1314" r:id="rId19"/>
    <p:sldId id="1287" r:id="rId20"/>
    <p:sldId id="1291" r:id="rId21"/>
    <p:sldId id="1292" r:id="rId22"/>
    <p:sldId id="1294" r:id="rId23"/>
    <p:sldId id="1293" r:id="rId24"/>
    <p:sldId id="1315" r:id="rId25"/>
    <p:sldId id="1316" r:id="rId26"/>
    <p:sldId id="1317" r:id="rId27"/>
    <p:sldId id="1318" r:id="rId28"/>
    <p:sldId id="1319" r:id="rId29"/>
    <p:sldId id="1320" r:id="rId30"/>
    <p:sldId id="1321" r:id="rId31"/>
    <p:sldId id="1322" r:id="rId32"/>
    <p:sldId id="1323" r:id="rId33"/>
    <p:sldId id="1324" r:id="rId34"/>
    <p:sldId id="1325" r:id="rId35"/>
    <p:sldId id="1326" r:id="rId36"/>
    <p:sldId id="1327" r:id="rId37"/>
    <p:sldId id="1328" r:id="rId38"/>
    <p:sldId id="1329" r:id="rId39"/>
    <p:sldId id="1330" r:id="rId40"/>
    <p:sldId id="1331" r:id="rId41"/>
    <p:sldId id="1332" r:id="rId42"/>
    <p:sldId id="1333" r:id="rId43"/>
    <p:sldId id="1334" r:id="rId44"/>
    <p:sldId id="1335" r:id="rId45"/>
    <p:sldId id="1336" r:id="rId46"/>
    <p:sldId id="1337" r:id="rId47"/>
    <p:sldId id="1039" r:id="rId48"/>
    <p:sldId id="361" r:id="rId49"/>
    <p:sldId id="359" r:id="rId50"/>
    <p:sldId id="603" r:id="rId51"/>
    <p:sldId id="604" r:id="rId52"/>
    <p:sldId id="895" r:id="rId53"/>
    <p:sldId id="605" r:id="rId54"/>
    <p:sldId id="716" r:id="rId55"/>
    <p:sldId id="389" r:id="rId56"/>
    <p:sldId id="390" r:id="rId57"/>
    <p:sldId id="391" r:id="rId58"/>
    <p:sldId id="673" r:id="rId59"/>
    <p:sldId id="1338" r:id="rId60"/>
    <p:sldId id="1339" r:id="rId61"/>
    <p:sldId id="1340" r:id="rId62"/>
    <p:sldId id="1341" r:id="rId63"/>
    <p:sldId id="1342" r:id="rId64"/>
    <p:sldId id="1343" r:id="rId65"/>
    <p:sldId id="1344" r:id="rId66"/>
    <p:sldId id="1345" r:id="rId67"/>
    <p:sldId id="1346" r:id="rId68"/>
    <p:sldId id="1347" r:id="rId69"/>
    <p:sldId id="1348" r:id="rId70"/>
    <p:sldId id="1349" r:id="rId71"/>
    <p:sldId id="1350" r:id="rId72"/>
    <p:sldId id="1351" r:id="rId73"/>
    <p:sldId id="1352" r:id="rId74"/>
    <p:sldId id="1353" r:id="rId75"/>
    <p:sldId id="1354" r:id="rId76"/>
    <p:sldId id="1355" r:id="rId77"/>
    <p:sldId id="1356" r:id="rId78"/>
    <p:sldId id="1357" r:id="rId79"/>
    <p:sldId id="1358" r:id="rId80"/>
    <p:sldId id="1359" r:id="rId81"/>
    <p:sldId id="1360" r:id="rId82"/>
    <p:sldId id="1361" r:id="rId83"/>
    <p:sldId id="1362" r:id="rId84"/>
    <p:sldId id="1363" r:id="rId85"/>
    <p:sldId id="1364" r:id="rId86"/>
    <p:sldId id="1365" r:id="rId87"/>
    <p:sldId id="1366" r:id="rId88"/>
    <p:sldId id="1367" r:id="rId89"/>
    <p:sldId id="1368" r:id="rId90"/>
    <p:sldId id="1369" r:id="rId91"/>
    <p:sldId id="1370" r:id="rId9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-372" y="-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viewProps" Target="view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C49EE5-EAA5-40FE-BFC0-54C456BB245B}" type="datetimeFigureOut">
              <a:rPr lang="ko-KR" altLang="en-US" smtClean="0"/>
              <a:t>2020-04-29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87FC26-A880-4A31-B402-7EFF83C123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52306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65976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65976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65976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65976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65976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65976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65976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47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65976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50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65976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2020-04-29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44371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2020-04-29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200467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477718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2020-04-29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96516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2020-04-29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제목 1"/>
          <p:cNvSpPr>
            <a:spLocks noGrp="1"/>
          </p:cNvSpPr>
          <p:nvPr>
            <p:ph type="ctrTitle" hasCustomPrompt="1"/>
          </p:nvPr>
        </p:nvSpPr>
        <p:spPr>
          <a:xfrm>
            <a:off x="1679511" y="429938"/>
            <a:ext cx="7335172" cy="2639022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70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제목을 입력하십시오</a:t>
            </a:r>
          </a:p>
        </p:txBody>
      </p:sp>
      <p:grpSp>
        <p:nvGrpSpPr>
          <p:cNvPr id="7" name="그룹 6"/>
          <p:cNvGrpSpPr/>
          <p:nvPr userDrawn="1"/>
        </p:nvGrpSpPr>
        <p:grpSpPr>
          <a:xfrm>
            <a:off x="1871532" y="2918016"/>
            <a:ext cx="192021" cy="432049"/>
            <a:chOff x="4815008" y="1484784"/>
            <a:chExt cx="216024" cy="648072"/>
          </a:xfrm>
        </p:grpSpPr>
        <p:sp>
          <p:nvSpPr>
            <p:cNvPr id="8" name="직사각형 7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baseline="0">
                <a:latin typeface="+mj-lt"/>
                <a:ea typeface="맑은 고딕" pitchFamily="50" charset="-127"/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baseline="0">
                <a:latin typeface="+mj-lt"/>
                <a:ea typeface="맑은 고딕" pitchFamily="50" charset="-127"/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baseline="0">
                <a:solidFill>
                  <a:srgbClr val="6521AF"/>
                </a:solidFill>
                <a:latin typeface="+mj-lt"/>
                <a:ea typeface="맑은 고딕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08526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2020-04-29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9" name="제목 1"/>
          <p:cNvSpPr>
            <a:spLocks noGrp="1"/>
          </p:cNvSpPr>
          <p:nvPr>
            <p:ph type="ctrTitle" hasCustomPrompt="1"/>
          </p:nvPr>
        </p:nvSpPr>
        <p:spPr>
          <a:xfrm>
            <a:off x="6192012" y="2780928"/>
            <a:ext cx="5856651" cy="2145310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제목을</a:t>
            </a:r>
            <a:r>
              <a:rPr lang="en-US" altLang="ko-KR" dirty="0"/>
              <a:t> </a:t>
            </a:r>
            <a:br>
              <a:rPr lang="en-US" altLang="ko-KR" dirty="0"/>
            </a:br>
            <a:r>
              <a:rPr lang="ko-KR" altLang="en-US" dirty="0"/>
              <a:t>입력하시오</a:t>
            </a:r>
          </a:p>
        </p:txBody>
      </p:sp>
      <p:grpSp>
        <p:nvGrpSpPr>
          <p:cNvPr id="8" name="그룹 7"/>
          <p:cNvGrpSpPr/>
          <p:nvPr userDrawn="1"/>
        </p:nvGrpSpPr>
        <p:grpSpPr>
          <a:xfrm>
            <a:off x="6420011" y="1739868"/>
            <a:ext cx="238668" cy="537004"/>
            <a:chOff x="4815008" y="1484784"/>
            <a:chExt cx="216024" cy="648072"/>
          </a:xfrm>
        </p:grpSpPr>
        <p:sp>
          <p:nvSpPr>
            <p:cNvPr id="10" name="직사각형 9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rgbClr val="6521A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975847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962423" y="116632"/>
            <a:ext cx="9646078" cy="796908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제목 스타일 편집마스터 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2020-04-29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431371" y="1176869"/>
            <a:ext cx="11346142" cy="4861277"/>
          </a:xfrm>
        </p:spPr>
        <p:txBody>
          <a:bodyPr>
            <a:normAutofit/>
          </a:bodyPr>
          <a:lstStyle>
            <a:lvl1pPr algn="l">
              <a:buNone/>
              <a:defRPr sz="1600" i="1" baseline="0">
                <a:solidFill>
                  <a:srgbClr val="3191A7"/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1600" i="1" baseline="0">
                <a:solidFill>
                  <a:srgbClr val="3191A7"/>
                </a:solidFill>
                <a:latin typeface="+mj-lt"/>
                <a:ea typeface="맑은 고딕" pitchFamily="50" charset="-127"/>
              </a:defRPr>
            </a:lvl2pPr>
            <a:lvl3pPr algn="l">
              <a:buNone/>
              <a:defRPr sz="1600" i="1" baseline="0">
                <a:solidFill>
                  <a:srgbClr val="3191A7"/>
                </a:solidFill>
                <a:latin typeface="+mj-lt"/>
                <a:ea typeface="맑은 고딕" pitchFamily="50" charset="-127"/>
              </a:defRPr>
            </a:lvl3pPr>
            <a:lvl4pPr algn="l">
              <a:buNone/>
              <a:defRPr sz="1600" i="1" baseline="0">
                <a:solidFill>
                  <a:srgbClr val="3191A7"/>
                </a:solidFill>
                <a:latin typeface="+mj-lt"/>
                <a:ea typeface="맑은 고딕" pitchFamily="50" charset="-127"/>
              </a:defRPr>
            </a:lvl4pPr>
            <a:lvl5pPr algn="l">
              <a:buNone/>
              <a:defRPr sz="1600" i="1" baseline="0">
                <a:solidFill>
                  <a:srgbClr val="3191A7"/>
                </a:solidFill>
                <a:latin typeface="+mj-lt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15142418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2020-04-29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47431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2020-04-29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45927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2020-04-29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90825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2020-04-29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33861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2020-04-29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62916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2020-04-29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94386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2020-04-29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55013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2020-04-29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96321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673827-DB60-4C67-8934-FAAD3AF6B10E}" type="datetimeFigureOut">
              <a:rPr lang="ko-KR" altLang="en-US" smtClean="0"/>
              <a:t>2020-04-29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200466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243749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hyperlink" Target="http://192.168.4.14:6080/e_Zones/main.do" TargetMode="Externa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4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4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6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4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4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4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4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4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4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4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4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4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5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6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4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4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5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6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4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5393923" y="2852936"/>
            <a:ext cx="5033717" cy="2145310"/>
          </a:xfrm>
        </p:spPr>
        <p:txBody>
          <a:bodyPr/>
          <a:lstStyle/>
          <a:p>
            <a:r>
              <a:rPr lang="en-US" altLang="ko-KR" b="1" dirty="0" smtClean="0"/>
              <a:t>e – Zone</a:t>
            </a:r>
            <a:br>
              <a:rPr lang="en-US" altLang="ko-KR" b="1" dirty="0" smtClean="0"/>
            </a:br>
            <a:endParaRPr lang="ko-KR" altLang="en-US" b="1" dirty="0"/>
          </a:p>
        </p:txBody>
      </p:sp>
      <p:sp>
        <p:nvSpPr>
          <p:cNvPr id="31" name="제목 1"/>
          <p:cNvSpPr txBox="1">
            <a:spLocks/>
          </p:cNvSpPr>
          <p:nvPr/>
        </p:nvSpPr>
        <p:spPr>
          <a:xfrm>
            <a:off x="7110113" y="4201323"/>
            <a:ext cx="4056452" cy="79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sz="2500" dirty="0"/>
              <a:t>지식공유 플랫폼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3573545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요구사항 정의서 </a:t>
            </a:r>
            <a:r>
              <a:rPr lang="en-US" altLang="ko-KR" dirty="0" smtClean="0"/>
              <a:t>(</a:t>
            </a:r>
            <a:r>
              <a:rPr lang="ko-KR" altLang="en-US" dirty="0"/>
              <a:t>상세 </a:t>
            </a:r>
            <a:r>
              <a:rPr lang="en-US" altLang="ko-KR" dirty="0"/>
              <a:t>- </a:t>
            </a:r>
            <a:r>
              <a:rPr lang="ko-KR" altLang="en-US" dirty="0" smtClean="0"/>
              <a:t>서희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661" y="1969290"/>
            <a:ext cx="11576649" cy="29533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1916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요구사항 정의서 </a:t>
            </a:r>
            <a:r>
              <a:rPr lang="en-US" altLang="ko-KR" dirty="0" smtClean="0"/>
              <a:t>(</a:t>
            </a:r>
            <a:r>
              <a:rPr lang="ko-KR" altLang="en-US" dirty="0"/>
              <a:t>상세 </a:t>
            </a:r>
            <a:r>
              <a:rPr lang="en-US" altLang="ko-KR" dirty="0"/>
              <a:t>- </a:t>
            </a:r>
            <a:r>
              <a:rPr lang="ko-KR" altLang="en-US" dirty="0" smtClean="0"/>
              <a:t>형준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3692" y="1028173"/>
            <a:ext cx="9943042" cy="56805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51826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요구사항 정의서 </a:t>
            </a:r>
            <a:r>
              <a:rPr lang="en-US" altLang="ko-KR" dirty="0" smtClean="0"/>
              <a:t>(</a:t>
            </a:r>
            <a:r>
              <a:rPr lang="ko-KR" altLang="en-US" dirty="0"/>
              <a:t>상세 </a:t>
            </a:r>
            <a:r>
              <a:rPr lang="en-US" altLang="ko-KR" dirty="0"/>
              <a:t>- </a:t>
            </a:r>
            <a:r>
              <a:rPr lang="ko-KR" altLang="en-US" dirty="0" smtClean="0"/>
              <a:t>현태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425" y="1641475"/>
            <a:ext cx="11487150" cy="413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64107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3302000" y="2852936"/>
            <a:ext cx="7125641" cy="2145310"/>
          </a:xfrm>
        </p:spPr>
        <p:txBody>
          <a:bodyPr/>
          <a:lstStyle/>
          <a:p>
            <a:r>
              <a:rPr lang="en-US" altLang="ko-KR" dirty="0"/>
              <a:t>4</a:t>
            </a:r>
            <a:r>
              <a:rPr lang="en-US" altLang="ko-KR" dirty="0" smtClean="0"/>
              <a:t>. [DB </a:t>
            </a:r>
            <a:r>
              <a:rPr lang="ko-KR" altLang="en-US" dirty="0" smtClean="0"/>
              <a:t>설계</a:t>
            </a:r>
            <a:r>
              <a:rPr lang="en-US" altLang="ko-KR" dirty="0" smtClean="0"/>
              <a:t>] ERD </a:t>
            </a:r>
            <a:r>
              <a:rPr lang="ko-KR" altLang="en-US" dirty="0" smtClean="0"/>
              <a:t>설계</a:t>
            </a:r>
            <a:endParaRPr lang="en-US" altLang="ko-KR" dirty="0"/>
          </a:p>
        </p:txBody>
      </p:sp>
      <p:sp>
        <p:nvSpPr>
          <p:cNvPr id="31" name="제목 1"/>
          <p:cNvSpPr txBox="1">
            <a:spLocks/>
          </p:cNvSpPr>
          <p:nvPr/>
        </p:nvSpPr>
        <p:spPr>
          <a:xfrm>
            <a:off x="7110113" y="4201323"/>
            <a:ext cx="4056452" cy="79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sz="2500" dirty="0"/>
              <a:t>지식공유 </a:t>
            </a:r>
            <a:r>
              <a:rPr lang="ko-KR" altLang="en-US" sz="2500" dirty="0" smtClean="0"/>
              <a:t>플랫폼 </a:t>
            </a:r>
            <a:r>
              <a:rPr lang="en-US" altLang="ko-KR" sz="2500" dirty="0" smtClean="0"/>
              <a:t>e-zone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1108726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[DB </a:t>
            </a:r>
            <a:r>
              <a:rPr lang="ko-KR" altLang="en-US" dirty="0" smtClean="0"/>
              <a:t>설계</a:t>
            </a:r>
            <a:r>
              <a:rPr lang="en-US" altLang="ko-KR" dirty="0" smtClean="0"/>
              <a:t>]</a:t>
            </a:r>
            <a:r>
              <a:rPr lang="ko-KR" altLang="en-US" dirty="0" smtClean="0"/>
              <a:t> </a:t>
            </a:r>
            <a:r>
              <a:rPr lang="en-US" altLang="ko-KR" dirty="0" smtClean="0"/>
              <a:t>ERD </a:t>
            </a:r>
            <a:r>
              <a:rPr lang="ko-KR" altLang="en-US" dirty="0" smtClean="0"/>
              <a:t>논리설계 </a:t>
            </a:r>
            <a:r>
              <a:rPr lang="en-US" altLang="ko-KR" dirty="0" smtClean="0"/>
              <a:t>(</a:t>
            </a:r>
            <a:r>
              <a:rPr lang="ko-KR" altLang="en-US" dirty="0" smtClean="0"/>
              <a:t>초기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5449" y="1035369"/>
            <a:ext cx="8371417" cy="56353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39676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[DB </a:t>
            </a:r>
            <a:r>
              <a:rPr lang="ko-KR" altLang="en-US" dirty="0" smtClean="0"/>
              <a:t>설계</a:t>
            </a:r>
            <a:r>
              <a:rPr lang="en-US" altLang="ko-KR" dirty="0" smtClean="0"/>
              <a:t>]</a:t>
            </a:r>
            <a:r>
              <a:rPr lang="ko-KR" altLang="en-US" dirty="0" smtClean="0"/>
              <a:t> </a:t>
            </a:r>
            <a:r>
              <a:rPr lang="en-US" altLang="ko-KR" dirty="0" smtClean="0"/>
              <a:t>ERD </a:t>
            </a:r>
            <a:r>
              <a:rPr lang="ko-KR" altLang="en-US" dirty="0" smtClean="0"/>
              <a:t>논리설계 </a:t>
            </a:r>
            <a:r>
              <a:rPr lang="en-US" altLang="ko-KR" dirty="0" smtClean="0"/>
              <a:t>(</a:t>
            </a:r>
            <a:r>
              <a:rPr lang="ko-KR" altLang="en-US" dirty="0" smtClean="0"/>
              <a:t>최종</a:t>
            </a:r>
            <a:r>
              <a:rPr lang="en-US" altLang="ko-KR" dirty="0" smtClean="0"/>
              <a:t>) – </a:t>
            </a:r>
            <a:r>
              <a:rPr lang="ko-KR" altLang="en-US" dirty="0" smtClean="0"/>
              <a:t>테이블 관계 및 주요 키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1015471"/>
            <a:ext cx="8991600" cy="541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87958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[DB </a:t>
            </a:r>
            <a:r>
              <a:rPr lang="ko-KR" altLang="en-US" dirty="0" smtClean="0"/>
              <a:t>설계</a:t>
            </a:r>
            <a:r>
              <a:rPr lang="en-US" altLang="ko-KR" dirty="0" smtClean="0"/>
              <a:t>]</a:t>
            </a:r>
            <a:r>
              <a:rPr lang="ko-KR" altLang="en-US" dirty="0" smtClean="0"/>
              <a:t> </a:t>
            </a:r>
            <a:r>
              <a:rPr lang="en-US" altLang="ko-KR" dirty="0" smtClean="0"/>
              <a:t>ERD </a:t>
            </a:r>
            <a:r>
              <a:rPr lang="ko-KR" altLang="en-US" dirty="0" smtClean="0"/>
              <a:t>논리설계 </a:t>
            </a:r>
            <a:r>
              <a:rPr lang="en-US" altLang="ko-KR" dirty="0" smtClean="0"/>
              <a:t>(</a:t>
            </a:r>
            <a:r>
              <a:rPr lang="ko-KR" altLang="en-US" dirty="0" smtClean="0"/>
              <a:t>최종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009" y="770467"/>
            <a:ext cx="9653057" cy="60360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64424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[DB </a:t>
            </a:r>
            <a:r>
              <a:rPr lang="ko-KR" altLang="en-US" dirty="0" smtClean="0"/>
              <a:t>설계</a:t>
            </a:r>
            <a:r>
              <a:rPr lang="en-US" altLang="ko-KR" dirty="0" smtClean="0"/>
              <a:t>]</a:t>
            </a:r>
            <a:r>
              <a:rPr lang="ko-KR" altLang="en-US" dirty="0" smtClean="0"/>
              <a:t> </a:t>
            </a:r>
            <a:r>
              <a:rPr lang="en-US" altLang="ko-KR" dirty="0" smtClean="0"/>
              <a:t>ERD </a:t>
            </a:r>
            <a:r>
              <a:rPr lang="ko-KR" altLang="en-US" dirty="0" smtClean="0"/>
              <a:t>물리설계 </a:t>
            </a:r>
            <a:r>
              <a:rPr lang="en-US" altLang="ko-KR" dirty="0" smtClean="0"/>
              <a:t>(</a:t>
            </a:r>
            <a:r>
              <a:rPr lang="ko-KR" altLang="en-US" dirty="0" smtClean="0"/>
              <a:t>최종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9194" y="982132"/>
            <a:ext cx="8643937" cy="57381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09241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3810000" y="2852936"/>
            <a:ext cx="6617640" cy="2145310"/>
          </a:xfrm>
        </p:spPr>
        <p:txBody>
          <a:bodyPr/>
          <a:lstStyle/>
          <a:p>
            <a:r>
              <a:rPr lang="en-US" altLang="ko-KR" dirty="0"/>
              <a:t>5</a:t>
            </a:r>
            <a:r>
              <a:rPr lang="en-US" altLang="ko-KR" dirty="0" smtClean="0"/>
              <a:t>. </a:t>
            </a:r>
            <a:r>
              <a:rPr lang="ko-KR" altLang="en-US" dirty="0" smtClean="0"/>
              <a:t>최종 구현 현황</a:t>
            </a:r>
            <a:endParaRPr lang="en-US" altLang="ko-KR" dirty="0"/>
          </a:p>
        </p:txBody>
      </p:sp>
      <p:sp>
        <p:nvSpPr>
          <p:cNvPr id="31" name="제목 1"/>
          <p:cNvSpPr txBox="1">
            <a:spLocks/>
          </p:cNvSpPr>
          <p:nvPr/>
        </p:nvSpPr>
        <p:spPr>
          <a:xfrm>
            <a:off x="7110113" y="4201323"/>
            <a:ext cx="4056452" cy="79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sz="2500" dirty="0"/>
              <a:t>지식공유 </a:t>
            </a:r>
            <a:r>
              <a:rPr lang="ko-KR" altLang="en-US" sz="2500" dirty="0" smtClean="0"/>
              <a:t>플랫폼 </a:t>
            </a:r>
            <a:r>
              <a:rPr lang="en-US" altLang="ko-KR" sz="2500" dirty="0" smtClean="0"/>
              <a:t>e-zone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4195075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3581401" y="2852936"/>
            <a:ext cx="6846240" cy="2145310"/>
          </a:xfrm>
        </p:spPr>
        <p:txBody>
          <a:bodyPr/>
          <a:lstStyle/>
          <a:p>
            <a:r>
              <a:rPr lang="en-US" altLang="ko-KR" b="1" dirty="0" smtClean="0"/>
              <a:t>6. </a:t>
            </a:r>
            <a:r>
              <a:rPr lang="ko-KR" altLang="en-US" b="1" dirty="0" smtClean="0"/>
              <a:t>화면 설계 및 구현</a:t>
            </a:r>
            <a:endParaRPr lang="ko-KR" altLang="en-US" b="1" dirty="0"/>
          </a:p>
        </p:txBody>
      </p:sp>
      <p:sp>
        <p:nvSpPr>
          <p:cNvPr id="31" name="제목 1"/>
          <p:cNvSpPr txBox="1">
            <a:spLocks/>
          </p:cNvSpPr>
          <p:nvPr/>
        </p:nvSpPr>
        <p:spPr>
          <a:xfrm>
            <a:off x="7110113" y="4201323"/>
            <a:ext cx="4056452" cy="79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sz="2500" dirty="0"/>
              <a:t>지식공유 플랫폼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1586198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내용 개체 틀 36"/>
          <p:cNvSpPr>
            <a:spLocks noGrp="1"/>
          </p:cNvSpPr>
          <p:nvPr>
            <p:ph idx="1"/>
          </p:nvPr>
        </p:nvSpPr>
        <p:spPr>
          <a:xfrm>
            <a:off x="753931" y="1367455"/>
            <a:ext cx="8786723" cy="4841392"/>
          </a:xfrm>
        </p:spPr>
        <p:txBody>
          <a:bodyPr>
            <a:noAutofit/>
          </a:bodyPr>
          <a:lstStyle/>
          <a:p>
            <a:pPr>
              <a:buAutoNum type="arabicPeriod"/>
            </a:pPr>
            <a:endParaRPr lang="en-US" altLang="ko-KR" sz="3200" dirty="0"/>
          </a:p>
          <a:p>
            <a:pPr>
              <a:buAutoNum type="arabicPeriod"/>
            </a:pPr>
            <a:r>
              <a:rPr lang="ko-KR" altLang="en-US" sz="3200" dirty="0" smtClean="0"/>
              <a:t> 개요</a:t>
            </a:r>
            <a:endParaRPr lang="en-US" altLang="ko-KR" sz="3200" dirty="0"/>
          </a:p>
          <a:p>
            <a:pPr>
              <a:buAutoNum type="arabicPeriod"/>
            </a:pPr>
            <a:r>
              <a:rPr lang="ko-KR" altLang="en-US" sz="3200" dirty="0" smtClean="0"/>
              <a:t> </a:t>
            </a:r>
            <a:r>
              <a:rPr lang="ko-KR" altLang="en-US" sz="3200" dirty="0" err="1" smtClean="0"/>
              <a:t>유즈케이스</a:t>
            </a:r>
            <a:endParaRPr lang="en-US" altLang="ko-KR" sz="3200" dirty="0" smtClean="0"/>
          </a:p>
          <a:p>
            <a:pPr>
              <a:buAutoNum type="arabicPeriod"/>
            </a:pPr>
            <a:r>
              <a:rPr lang="ko-KR" altLang="en-US" sz="3200" dirty="0" smtClean="0"/>
              <a:t> 요구사항 정의서</a:t>
            </a:r>
            <a:endParaRPr lang="en-US" altLang="ko-KR" sz="3200" dirty="0" smtClean="0"/>
          </a:p>
          <a:p>
            <a:pPr>
              <a:buAutoNum type="arabicPeriod"/>
            </a:pPr>
            <a:r>
              <a:rPr lang="en-US" altLang="ko-KR" sz="3200" dirty="0" smtClean="0"/>
              <a:t> [DB </a:t>
            </a:r>
            <a:r>
              <a:rPr lang="ko-KR" altLang="en-US" sz="3200" dirty="0" smtClean="0"/>
              <a:t>설계</a:t>
            </a:r>
            <a:r>
              <a:rPr lang="en-US" altLang="ko-KR" sz="3200" dirty="0" smtClean="0"/>
              <a:t>] ERD </a:t>
            </a:r>
            <a:r>
              <a:rPr lang="ko-KR" altLang="en-US" sz="3200" dirty="0" smtClean="0"/>
              <a:t>설계</a:t>
            </a:r>
            <a:endParaRPr lang="en-US" altLang="ko-KR" sz="3200" dirty="0" smtClean="0"/>
          </a:p>
          <a:p>
            <a:pPr>
              <a:buFont typeface="Arial" panose="020B0604020202020204" pitchFamily="34" charset="0"/>
              <a:buAutoNum type="arabicPeriod"/>
            </a:pPr>
            <a:r>
              <a:rPr lang="en-US" altLang="ko-KR" sz="3200" dirty="0"/>
              <a:t> </a:t>
            </a:r>
            <a:r>
              <a:rPr lang="ko-KR" altLang="en-US" sz="3200" dirty="0"/>
              <a:t>최종 구현 </a:t>
            </a:r>
            <a:r>
              <a:rPr lang="ko-KR" altLang="en-US" sz="3200" dirty="0" smtClean="0"/>
              <a:t>현황</a:t>
            </a:r>
            <a:endParaRPr lang="en-US" altLang="ko-KR" sz="3200" dirty="0" smtClean="0"/>
          </a:p>
          <a:p>
            <a:pPr>
              <a:buAutoNum type="arabicPeriod"/>
            </a:pPr>
            <a:r>
              <a:rPr lang="ko-KR" altLang="en-US" sz="3200" dirty="0" smtClean="0"/>
              <a:t> 화면설계 및 구현</a:t>
            </a:r>
            <a:endParaRPr lang="en-US" altLang="ko-KR" sz="3200" dirty="0" smtClean="0"/>
          </a:p>
          <a:p>
            <a:pPr>
              <a:buAutoNum type="arabicPeriod"/>
            </a:pPr>
            <a:r>
              <a:rPr lang="en-US" altLang="ko-KR" sz="3200" dirty="0" smtClean="0"/>
              <a:t> </a:t>
            </a:r>
            <a:r>
              <a:rPr lang="ko-KR" altLang="en-US" sz="3200" dirty="0" smtClean="0"/>
              <a:t>최종 </a:t>
            </a:r>
            <a:r>
              <a:rPr lang="en-US" altLang="ko-KR" sz="3200" dirty="0" err="1" smtClean="0"/>
              <a:t>FeedBack</a:t>
            </a:r>
            <a:endParaRPr lang="ko-KR" altLang="en-US" sz="3200" dirty="0"/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ko-KR" altLang="en-US" dirty="0" smtClean="0"/>
              <a:t>목차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13464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"/>
            <a:ext cx="12192000" cy="68579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85610" y="2492896"/>
            <a:ext cx="7020780" cy="523220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2800" b="1" spc="300" dirty="0">
                <a:solidFill>
                  <a:schemeClr val="bg1"/>
                </a:solidFill>
                <a:latin typeface="Microsoft Yi Baiti" pitchFamily="66" charset="0"/>
                <a:ea typeface="KoPub돋움체 Medium" pitchFamily="18" charset="-127"/>
              </a:rPr>
              <a:t>이형준</a:t>
            </a:r>
            <a:endParaRPr lang="en-US" altLang="ko-KR" sz="2800" b="1" spc="300" dirty="0">
              <a:solidFill>
                <a:schemeClr val="bg1"/>
              </a:solidFill>
              <a:latin typeface="Microsoft Yi Baiti" pitchFamily="66" charset="0"/>
              <a:ea typeface="KoPub돋움체 Medium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68597" y="4149080"/>
            <a:ext cx="7254806" cy="261610"/>
          </a:xfrm>
          <a:prstGeom prst="rect">
            <a:avLst/>
          </a:prstGeom>
          <a:noFill/>
          <a:scene3d>
            <a:camera prst="orthographic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alpha val="77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화면 설계서</a:t>
            </a:r>
          </a:p>
        </p:txBody>
      </p:sp>
    </p:spTree>
    <p:extLst>
      <p:ext uri="{BB962C8B-B14F-4D97-AF65-F5344CB8AC3E}">
        <p14:creationId xmlns:p14="http://schemas.microsoft.com/office/powerpoint/2010/main" val="2645967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"/>
            <a:ext cx="12192000" cy="68579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85610" y="2492896"/>
            <a:ext cx="7020780" cy="523220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2800" b="1" spc="300" dirty="0" smtClean="0">
                <a:solidFill>
                  <a:schemeClr val="bg1"/>
                </a:solidFill>
                <a:latin typeface="Microsoft Yi Baiti" pitchFamily="66" charset="0"/>
                <a:ea typeface="KoPub돋움체 Medium" pitchFamily="18" charset="-127"/>
              </a:rPr>
              <a:t>유서희</a:t>
            </a:r>
            <a:endParaRPr lang="en-US" altLang="ko-KR" sz="2800" b="1" spc="300" dirty="0">
              <a:solidFill>
                <a:schemeClr val="bg1"/>
              </a:solidFill>
              <a:latin typeface="Microsoft Yi Baiti" pitchFamily="66" charset="0"/>
              <a:ea typeface="KoPub돋움체 Medium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68597" y="4149080"/>
            <a:ext cx="7254806" cy="261610"/>
          </a:xfrm>
          <a:prstGeom prst="rect">
            <a:avLst/>
          </a:prstGeom>
          <a:noFill/>
          <a:scene3d>
            <a:camera prst="orthographic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alpha val="77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화면 설계서</a:t>
            </a:r>
          </a:p>
        </p:txBody>
      </p:sp>
    </p:spTree>
    <p:extLst>
      <p:ext uri="{BB962C8B-B14F-4D97-AF65-F5344CB8AC3E}">
        <p14:creationId xmlns:p14="http://schemas.microsoft.com/office/powerpoint/2010/main" val="3936386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"/>
            <a:ext cx="12192000" cy="68579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85610" y="2492896"/>
            <a:ext cx="7020780" cy="523220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2800" b="1" spc="300" dirty="0">
                <a:solidFill>
                  <a:schemeClr val="bg1"/>
                </a:solidFill>
                <a:latin typeface="Microsoft Yi Baiti" pitchFamily="66" charset="0"/>
                <a:ea typeface="KoPub돋움체 Medium" pitchFamily="18" charset="-127"/>
              </a:rPr>
              <a:t>권기범</a:t>
            </a:r>
            <a:endParaRPr lang="en-US" altLang="ko-KR" sz="2800" b="1" spc="300" dirty="0">
              <a:solidFill>
                <a:schemeClr val="bg1"/>
              </a:solidFill>
              <a:latin typeface="Microsoft Yi Baiti" pitchFamily="66" charset="0"/>
              <a:ea typeface="KoPub돋움체 Medium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68597" y="4149080"/>
            <a:ext cx="7254806" cy="261610"/>
          </a:xfrm>
          <a:prstGeom prst="rect">
            <a:avLst/>
          </a:prstGeom>
          <a:noFill/>
          <a:scene3d>
            <a:camera prst="orthographic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alpha val="77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화면 설계서</a:t>
            </a:r>
          </a:p>
        </p:txBody>
      </p:sp>
    </p:spTree>
    <p:extLst>
      <p:ext uri="{BB962C8B-B14F-4D97-AF65-F5344CB8AC3E}">
        <p14:creationId xmlns:p14="http://schemas.microsoft.com/office/powerpoint/2010/main" val="1934204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"/>
            <a:ext cx="12192000" cy="68579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85610" y="2492896"/>
            <a:ext cx="7020780" cy="523220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2800" b="1" spc="300" dirty="0" smtClean="0">
                <a:solidFill>
                  <a:schemeClr val="bg1"/>
                </a:solidFill>
                <a:latin typeface="Microsoft Yi Baiti" pitchFamily="66" charset="0"/>
                <a:ea typeface="KoPub돋움체 Medium" pitchFamily="18" charset="-127"/>
              </a:rPr>
              <a:t>김현태</a:t>
            </a:r>
            <a:endParaRPr lang="en-US" altLang="ko-KR" sz="2800" b="1" spc="300" dirty="0">
              <a:solidFill>
                <a:schemeClr val="bg1"/>
              </a:solidFill>
              <a:latin typeface="Microsoft Yi Baiti" pitchFamily="66" charset="0"/>
              <a:ea typeface="KoPub돋움체 Medium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68597" y="4149080"/>
            <a:ext cx="7254806" cy="261610"/>
          </a:xfrm>
          <a:prstGeom prst="rect">
            <a:avLst/>
          </a:prstGeom>
          <a:noFill/>
          <a:scene3d>
            <a:camera prst="orthographic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alpha val="77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화면 설계서</a:t>
            </a:r>
          </a:p>
        </p:txBody>
      </p:sp>
    </p:spTree>
    <p:extLst>
      <p:ext uri="{BB962C8B-B14F-4D97-AF65-F5344CB8AC3E}">
        <p14:creationId xmlns:p14="http://schemas.microsoft.com/office/powerpoint/2010/main" val="1830803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피드</a:t>
            </a:r>
            <a:r>
              <a:rPr lang="ko-KR" altLang="en-US" dirty="0"/>
              <a:t>백</a:t>
            </a:r>
            <a:r>
              <a:rPr lang="en-US" altLang="ko-KR" dirty="0" smtClean="0"/>
              <a:t>] </a:t>
            </a:r>
            <a:r>
              <a:rPr lang="ko-KR" altLang="en-US" dirty="0"/>
              <a:t>사용자 </a:t>
            </a:r>
            <a:r>
              <a:rPr lang="en-US" altLang="ko-KR" dirty="0"/>
              <a:t>- </a:t>
            </a:r>
            <a:r>
              <a:rPr lang="ko-KR" altLang="en-US" dirty="0"/>
              <a:t>웹 </a:t>
            </a:r>
            <a:r>
              <a:rPr lang="en-US" altLang="ko-KR" dirty="0"/>
              <a:t>- </a:t>
            </a:r>
            <a:r>
              <a:rPr lang="ko-KR" altLang="en-US" dirty="0" smtClean="0"/>
              <a:t>게시판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공지사항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306942"/>
              </p:ext>
            </p:extLst>
          </p:nvPr>
        </p:nvGraphicFramePr>
        <p:xfrm>
          <a:off x="8480731" y="1429130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ht_user_w_notice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990" y="1135703"/>
            <a:ext cx="7655359" cy="5524107"/>
          </a:xfrm>
          <a:prstGeom prst="rect">
            <a:avLst/>
          </a:prstGeom>
          <a:noFill/>
          <a:ln w="38100">
            <a:solidFill>
              <a:schemeClr val="accent1">
                <a:lumMod val="50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601133" y="3462867"/>
            <a:ext cx="880534" cy="310726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612" y="1253029"/>
            <a:ext cx="7910788" cy="5378218"/>
          </a:xfrm>
          <a:prstGeom prst="rect">
            <a:avLst/>
          </a:prstGeom>
          <a:noFill/>
          <a:ln w="38100">
            <a:solidFill>
              <a:schemeClr val="accent1">
                <a:lumMod val="50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02733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피드</a:t>
            </a:r>
            <a:r>
              <a:rPr lang="ko-KR" altLang="en-US" dirty="0"/>
              <a:t>백</a:t>
            </a:r>
            <a:r>
              <a:rPr lang="en-US" altLang="ko-KR" dirty="0" smtClean="0"/>
              <a:t>] </a:t>
            </a:r>
            <a:r>
              <a:rPr lang="ko-KR" altLang="en-US" dirty="0"/>
              <a:t>사용자 </a:t>
            </a:r>
            <a:r>
              <a:rPr lang="en-US" altLang="ko-KR" dirty="0"/>
              <a:t>- </a:t>
            </a:r>
            <a:r>
              <a:rPr lang="ko-KR" altLang="en-US" dirty="0"/>
              <a:t>웹 </a:t>
            </a:r>
            <a:r>
              <a:rPr lang="en-US" altLang="ko-KR" dirty="0"/>
              <a:t>- </a:t>
            </a:r>
            <a:r>
              <a:rPr lang="ko-KR" altLang="en-US" dirty="0" smtClean="0"/>
              <a:t>게시판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공지사항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47287"/>
              </p:ext>
            </p:extLst>
          </p:nvPr>
        </p:nvGraphicFramePr>
        <p:xfrm>
          <a:off x="8480731" y="1429130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ht_user_w_notice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11" name="Picture 5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614" y="951973"/>
            <a:ext cx="6893719" cy="3343613"/>
          </a:xfrm>
          <a:prstGeom prst="rect">
            <a:avLst/>
          </a:prstGeom>
          <a:noFill/>
          <a:ln w="38100">
            <a:solidFill>
              <a:schemeClr val="accent1">
                <a:lumMod val="50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876" y="4636558"/>
            <a:ext cx="8553450" cy="1885950"/>
          </a:xfrm>
          <a:prstGeom prst="rect">
            <a:avLst/>
          </a:prstGeom>
          <a:noFill/>
          <a:ln w="38100">
            <a:solidFill>
              <a:schemeClr val="accent1">
                <a:lumMod val="50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53439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화면 설계</a:t>
            </a:r>
            <a:r>
              <a:rPr lang="en-US" altLang="ko-KR" dirty="0"/>
              <a:t>] </a:t>
            </a:r>
            <a:r>
              <a:rPr lang="ko-KR" altLang="en-US" dirty="0" smtClean="0"/>
              <a:t>사용자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웹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게시판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공지사항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2041526945"/>
              </p:ext>
            </p:extLst>
          </p:nvPr>
        </p:nvGraphicFramePr>
        <p:xfrm>
          <a:off x="8458885" y="2373467"/>
          <a:ext cx="3532000" cy="404080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검색어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입력을 통한 공지사항 검색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제목을 클릭하면 </a:t>
                      </a:r>
                      <a:r>
                        <a:rPr lang="en-US" altLang="ko-KR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summary, detail 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태그의 형식으로 공지사항 내용 표시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 err="1" smtClean="0"/>
                        <a:t>jQuery</a:t>
                      </a:r>
                      <a:r>
                        <a:rPr lang="en-US" altLang="ko-KR" sz="1500" baseline="0" dirty="0" smtClean="0"/>
                        <a:t> – </a:t>
                      </a:r>
                      <a:r>
                        <a:rPr lang="ko-KR" altLang="en-US" sz="1500" baseline="0" dirty="0" smtClean="0"/>
                        <a:t>아코디언 </a:t>
                      </a:r>
                      <a:r>
                        <a:rPr lang="ko-KR" altLang="en-US" sz="1500" baseline="0" dirty="0" err="1" smtClean="0"/>
                        <a:t>메서드</a:t>
                      </a:r>
                      <a:r>
                        <a:rPr lang="ko-KR" altLang="en-US" sz="1500" baseline="0" dirty="0" smtClean="0"/>
                        <a:t> 사용</a:t>
                      </a:r>
                      <a:endParaRPr lang="en-US" altLang="ko-KR" sz="1500" baseline="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103" y="1882570"/>
            <a:ext cx="8128897" cy="46901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414866" y="2257660"/>
            <a:ext cx="7721600" cy="1422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Google Shape;173;g7c553259d1_0_81"/>
          <p:cNvSpPr/>
          <p:nvPr/>
        </p:nvSpPr>
        <p:spPr>
          <a:xfrm>
            <a:off x="70237" y="2806560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15272" y="3756257"/>
            <a:ext cx="7721600" cy="254847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Google Shape;173;g7c553259d1_0_81"/>
          <p:cNvSpPr/>
          <p:nvPr/>
        </p:nvSpPr>
        <p:spPr>
          <a:xfrm>
            <a:off x="70237" y="486819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0913777"/>
              </p:ext>
            </p:extLst>
          </p:nvPr>
        </p:nvGraphicFramePr>
        <p:xfrm>
          <a:off x="8446864" y="1502391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ht_user_w_notice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01011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화면 구현</a:t>
            </a:r>
            <a:r>
              <a:rPr lang="en-US" altLang="ko-KR" dirty="0" smtClean="0"/>
              <a:t>] </a:t>
            </a:r>
            <a:r>
              <a:rPr lang="ko-KR" altLang="en-US" dirty="0" smtClean="0"/>
              <a:t>사용자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웹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게시판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공지사항</a:t>
            </a:r>
            <a:endParaRPr lang="ko-KR" altLang="en-US" dirty="0"/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7252084"/>
              </p:ext>
            </p:extLst>
          </p:nvPr>
        </p:nvGraphicFramePr>
        <p:xfrm>
          <a:off x="8446864" y="1502391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ht_user_w_notice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859" y="1093509"/>
            <a:ext cx="7655359" cy="552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직사각형 17"/>
          <p:cNvSpPr/>
          <p:nvPr/>
        </p:nvSpPr>
        <p:spPr>
          <a:xfrm>
            <a:off x="187277" y="2209229"/>
            <a:ext cx="7721600" cy="11435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3268" y="3855562"/>
            <a:ext cx="6667500" cy="28765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38100">
            <a:solidFill>
              <a:schemeClr val="accent1">
                <a:lumMod val="50000"/>
              </a:schemeClr>
            </a:solidFill>
          </a:ln>
          <a:effectLst/>
        </p:spPr>
      </p:pic>
      <p:sp>
        <p:nvSpPr>
          <p:cNvPr id="10" name="직사각형 9"/>
          <p:cNvSpPr/>
          <p:nvPr/>
        </p:nvSpPr>
        <p:spPr>
          <a:xfrm>
            <a:off x="8017933" y="5723468"/>
            <a:ext cx="1897544" cy="482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0335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945" y="934709"/>
            <a:ext cx="8048724" cy="56777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화면 구현</a:t>
            </a:r>
            <a:r>
              <a:rPr lang="en-US" altLang="ko-KR" dirty="0" smtClean="0"/>
              <a:t>] </a:t>
            </a:r>
            <a:r>
              <a:rPr lang="ko-KR" altLang="en-US" dirty="0" smtClean="0"/>
              <a:t>사용자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웹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게시판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공지사항</a:t>
            </a:r>
            <a:endParaRPr lang="ko-KR" altLang="en-US" dirty="0"/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3704785"/>
              </p:ext>
            </p:extLst>
          </p:nvPr>
        </p:nvGraphicFramePr>
        <p:xfrm>
          <a:off x="8446864" y="1502391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ht_user_w_notice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314" y="1292051"/>
            <a:ext cx="4114800" cy="7334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" name="직선 화살표 연결선 2"/>
          <p:cNvCxnSpPr>
            <a:stCxn id="1027" idx="2"/>
            <a:endCxn id="18" idx="0"/>
          </p:cNvCxnSpPr>
          <p:nvPr/>
        </p:nvCxnSpPr>
        <p:spPr>
          <a:xfrm>
            <a:off x="2949714" y="2025476"/>
            <a:ext cx="1166099" cy="137760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255013" y="3403076"/>
            <a:ext cx="7721600" cy="337479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669" y="3383285"/>
            <a:ext cx="3799048" cy="3394587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0506" y="1308984"/>
            <a:ext cx="5191125" cy="1038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9" name="직선 화살표 연결선 8"/>
          <p:cNvCxnSpPr>
            <a:stCxn id="7" idx="2"/>
          </p:cNvCxnSpPr>
          <p:nvPr/>
        </p:nvCxnSpPr>
        <p:spPr>
          <a:xfrm flipH="1">
            <a:off x="6874933" y="2347209"/>
            <a:ext cx="1471136" cy="2817458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0340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/>
              <a:t>] </a:t>
            </a:r>
            <a:r>
              <a:rPr lang="ko-KR" altLang="en-US" dirty="0"/>
              <a:t>사용자 </a:t>
            </a:r>
            <a:r>
              <a:rPr lang="en-US" altLang="ko-KR" dirty="0"/>
              <a:t>- </a:t>
            </a:r>
            <a:r>
              <a:rPr lang="ko-KR" altLang="en-US" dirty="0"/>
              <a:t>웹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게시판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공지사항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4095439568"/>
              </p:ext>
            </p:extLst>
          </p:nvPr>
        </p:nvGraphicFramePr>
        <p:xfrm>
          <a:off x="8484285" y="2239761"/>
          <a:ext cx="3532000" cy="381651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3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글 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10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개 단위로 페이지 </a:t>
                      </a: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네이션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구현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aseline="0" dirty="0" smtClean="0"/>
                        <a:t>날짜는 </a:t>
                      </a:r>
                      <a:r>
                        <a:rPr lang="en-US" altLang="ko-KR" sz="1500" baseline="0" dirty="0" smtClean="0"/>
                        <a:t>– </a:t>
                      </a:r>
                      <a:r>
                        <a:rPr lang="en-US" altLang="ko-KR" sz="1500" baseline="0" dirty="0" err="1" smtClean="0"/>
                        <a:t>datepicker</a:t>
                      </a:r>
                      <a:endParaRPr lang="en-US" altLang="ko-KR" sz="1500" baseline="0" dirty="0" smtClean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aseline="0" dirty="0" smtClean="0"/>
                        <a:t>Dialog – </a:t>
                      </a:r>
                      <a:r>
                        <a:rPr lang="ko-KR" altLang="en-US" sz="1500" baseline="0" dirty="0" smtClean="0"/>
                        <a:t>등록 하는 창 불러올 때</a:t>
                      </a: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792" y="1940145"/>
            <a:ext cx="8099248" cy="3851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389872" y="5198532"/>
            <a:ext cx="7721600" cy="660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5305461"/>
              </p:ext>
            </p:extLst>
          </p:nvPr>
        </p:nvGraphicFramePr>
        <p:xfrm>
          <a:off x="8489197" y="1412194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ht_user_w_notice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55510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5393923" y="2852936"/>
            <a:ext cx="5033717" cy="2145310"/>
          </a:xfrm>
        </p:spPr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en-US" altLang="ko-KR" dirty="0"/>
          </a:p>
        </p:txBody>
      </p:sp>
      <p:sp>
        <p:nvSpPr>
          <p:cNvPr id="31" name="제목 1"/>
          <p:cNvSpPr txBox="1">
            <a:spLocks/>
          </p:cNvSpPr>
          <p:nvPr/>
        </p:nvSpPr>
        <p:spPr>
          <a:xfrm>
            <a:off x="7110113" y="4201323"/>
            <a:ext cx="4056452" cy="79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sz="2500" dirty="0"/>
              <a:t>지식공유 </a:t>
            </a:r>
            <a:r>
              <a:rPr lang="ko-KR" altLang="en-US" sz="2500" dirty="0" smtClean="0"/>
              <a:t>플랫폼 </a:t>
            </a:r>
            <a:r>
              <a:rPr lang="en-US" altLang="ko-KR" sz="2500" dirty="0" smtClean="0"/>
              <a:t>e-zone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2126974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802243617"/>
              </p:ext>
            </p:extLst>
          </p:nvPr>
        </p:nvGraphicFramePr>
        <p:xfrm>
          <a:off x="8254241" y="2448923"/>
          <a:ext cx="3532000" cy="387585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텍스트뷰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버튼을 이용한 검색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 기능을 포함한 화면 구현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Malgun Gothic"/>
                          <a:ea typeface="Malgun Gothic"/>
                        </a:rPr>
                        <a:t>리스트뷰를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 이용한 공지사항 목록 표시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8692" y="1235075"/>
            <a:ext cx="3566022" cy="541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Google Shape;173;g7c553259d1_0_81"/>
          <p:cNvSpPr/>
          <p:nvPr/>
        </p:nvSpPr>
        <p:spPr>
          <a:xfrm>
            <a:off x="1346205" y="2487765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778003" y="1769533"/>
            <a:ext cx="3620043" cy="13038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778002" y="3166534"/>
            <a:ext cx="3620043" cy="3530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Google Shape;173;g7c553259d1_0_81"/>
          <p:cNvSpPr/>
          <p:nvPr/>
        </p:nvSpPr>
        <p:spPr>
          <a:xfrm>
            <a:off x="1346205" y="499813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1970546"/>
              </p:ext>
            </p:extLst>
          </p:nvPr>
        </p:nvGraphicFramePr>
        <p:xfrm>
          <a:off x="8668984" y="1566334"/>
          <a:ext cx="1944216" cy="6502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330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ht_user_m_notice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8" name="제목 1"/>
          <p:cNvSpPr txBox="1">
            <a:spLocks/>
          </p:cNvSpPr>
          <p:nvPr/>
        </p:nvSpPr>
        <p:spPr>
          <a:xfrm>
            <a:off x="1925506" y="116634"/>
            <a:ext cx="7837090" cy="7969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2500" b="1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en-US" altLang="ko-KR" dirty="0" smtClean="0"/>
              <a:t>[</a:t>
            </a:r>
            <a:r>
              <a:rPr lang="ko-KR" altLang="en-US" dirty="0" smtClean="0"/>
              <a:t>화면 설계</a:t>
            </a:r>
            <a:r>
              <a:rPr lang="en-US" altLang="ko-KR" dirty="0" smtClean="0"/>
              <a:t>] </a:t>
            </a:r>
            <a:r>
              <a:rPr lang="ko-KR" altLang="en-US" dirty="0" smtClean="0"/>
              <a:t>사용자 </a:t>
            </a:r>
            <a:r>
              <a:rPr lang="en-US" altLang="ko-KR" dirty="0" smtClean="0"/>
              <a:t>- </a:t>
            </a:r>
            <a:r>
              <a:rPr lang="ko-KR" altLang="en-US" dirty="0" err="1" smtClean="0"/>
              <a:t>모바일</a:t>
            </a:r>
            <a:r>
              <a:rPr lang="ko-KR" altLang="en-US" dirty="0" smtClean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게시판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공지사항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58013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5506" y="913559"/>
            <a:ext cx="3362332" cy="58924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254805841"/>
              </p:ext>
            </p:extLst>
          </p:nvPr>
        </p:nvGraphicFramePr>
        <p:xfrm>
          <a:off x="8254241" y="2448923"/>
          <a:ext cx="3532000" cy="387585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텍스트뷰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버튼을 이용한 검색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 기능을 포함한 화면 구현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Malgun Gothic"/>
                          <a:ea typeface="Malgun Gothic"/>
                        </a:rPr>
                        <a:t>리스트뷰를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 이용한 공지사항 목록 표시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1" name="Google Shape;173;g7c553259d1_0_81"/>
          <p:cNvSpPr/>
          <p:nvPr/>
        </p:nvSpPr>
        <p:spPr>
          <a:xfrm>
            <a:off x="1346205" y="2487765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778003" y="1788583"/>
            <a:ext cx="3620043" cy="13038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778002" y="3166534"/>
            <a:ext cx="3620043" cy="3530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Google Shape;173;g7c553259d1_0_81"/>
          <p:cNvSpPr/>
          <p:nvPr/>
        </p:nvSpPr>
        <p:spPr>
          <a:xfrm>
            <a:off x="1346205" y="499813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6360164"/>
              </p:ext>
            </p:extLst>
          </p:nvPr>
        </p:nvGraphicFramePr>
        <p:xfrm>
          <a:off x="8668984" y="1566334"/>
          <a:ext cx="1944216" cy="6502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330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ht_user_m_notice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8" name="제목 1"/>
          <p:cNvSpPr txBox="1">
            <a:spLocks/>
          </p:cNvSpPr>
          <p:nvPr/>
        </p:nvSpPr>
        <p:spPr>
          <a:xfrm>
            <a:off x="1925506" y="116634"/>
            <a:ext cx="7837090" cy="7969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2500" b="1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en-US" altLang="ko-KR" dirty="0" smtClean="0"/>
              <a:t>[</a:t>
            </a:r>
            <a:r>
              <a:rPr lang="ko-KR" altLang="en-US" dirty="0" smtClean="0"/>
              <a:t>화면 구현</a:t>
            </a:r>
            <a:r>
              <a:rPr lang="en-US" altLang="ko-KR" dirty="0" smtClean="0"/>
              <a:t>] </a:t>
            </a:r>
            <a:r>
              <a:rPr lang="ko-KR" altLang="en-US" dirty="0" smtClean="0"/>
              <a:t>사용자 </a:t>
            </a:r>
            <a:r>
              <a:rPr lang="en-US" altLang="ko-KR" dirty="0" smtClean="0"/>
              <a:t>- </a:t>
            </a:r>
            <a:r>
              <a:rPr lang="ko-KR" altLang="en-US" dirty="0" err="1" smtClean="0"/>
              <a:t>모바일</a:t>
            </a:r>
            <a:r>
              <a:rPr lang="ko-KR" altLang="en-US" dirty="0" smtClean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게시판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공지사항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06655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5506" y="913559"/>
            <a:ext cx="3362332" cy="58924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11" name="Google Shape;173;g7c553259d1_0_81"/>
          <p:cNvSpPr/>
          <p:nvPr/>
        </p:nvSpPr>
        <p:spPr>
          <a:xfrm>
            <a:off x="1346205" y="2487765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778003" y="1788583"/>
            <a:ext cx="3620043" cy="13038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778002" y="3166534"/>
            <a:ext cx="3620043" cy="3530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Google Shape;173;g7c553259d1_0_81"/>
          <p:cNvSpPr/>
          <p:nvPr/>
        </p:nvSpPr>
        <p:spPr>
          <a:xfrm>
            <a:off x="1346205" y="499813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6689199"/>
              </p:ext>
            </p:extLst>
          </p:nvPr>
        </p:nvGraphicFramePr>
        <p:xfrm>
          <a:off x="8668984" y="1566334"/>
          <a:ext cx="1944216" cy="6502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330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ht_user_m_notice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8" name="제목 1"/>
          <p:cNvSpPr txBox="1">
            <a:spLocks/>
          </p:cNvSpPr>
          <p:nvPr/>
        </p:nvSpPr>
        <p:spPr>
          <a:xfrm>
            <a:off x="1925506" y="116634"/>
            <a:ext cx="7837090" cy="7969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2500" b="1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en-US" altLang="ko-KR" dirty="0" smtClean="0"/>
              <a:t>[</a:t>
            </a:r>
            <a:r>
              <a:rPr lang="ko-KR" altLang="en-US" dirty="0" smtClean="0"/>
              <a:t>화면 구현</a:t>
            </a:r>
            <a:r>
              <a:rPr lang="en-US" altLang="ko-KR" dirty="0" smtClean="0"/>
              <a:t>] </a:t>
            </a:r>
            <a:r>
              <a:rPr lang="ko-KR" altLang="en-US" dirty="0" smtClean="0"/>
              <a:t>사용자 </a:t>
            </a:r>
            <a:r>
              <a:rPr lang="en-US" altLang="ko-KR" dirty="0" smtClean="0"/>
              <a:t>- </a:t>
            </a:r>
            <a:r>
              <a:rPr lang="ko-KR" altLang="en-US" dirty="0" err="1" smtClean="0"/>
              <a:t>모바일</a:t>
            </a:r>
            <a:r>
              <a:rPr lang="ko-KR" altLang="en-US" dirty="0" smtClean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게시판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공지사항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78165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9306" y="876300"/>
            <a:ext cx="3486414" cy="5772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11" name="Google Shape;173;g7c553259d1_0_81"/>
          <p:cNvSpPr/>
          <p:nvPr/>
        </p:nvSpPr>
        <p:spPr>
          <a:xfrm>
            <a:off x="1346205" y="2487765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778003" y="1788583"/>
            <a:ext cx="3620043" cy="13038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778002" y="3166534"/>
            <a:ext cx="3620043" cy="3530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Google Shape;173;g7c553259d1_0_81"/>
          <p:cNvSpPr/>
          <p:nvPr/>
        </p:nvSpPr>
        <p:spPr>
          <a:xfrm>
            <a:off x="1346205" y="499813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2408457"/>
              </p:ext>
            </p:extLst>
          </p:nvPr>
        </p:nvGraphicFramePr>
        <p:xfrm>
          <a:off x="8668984" y="1566334"/>
          <a:ext cx="1944216" cy="6502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330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ht_user_m_notice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8" name="제목 1"/>
          <p:cNvSpPr txBox="1">
            <a:spLocks/>
          </p:cNvSpPr>
          <p:nvPr/>
        </p:nvSpPr>
        <p:spPr>
          <a:xfrm>
            <a:off x="1925506" y="116634"/>
            <a:ext cx="7837090" cy="7969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2500" b="1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en-US" altLang="ko-KR" dirty="0" smtClean="0"/>
              <a:t>[</a:t>
            </a:r>
            <a:r>
              <a:rPr lang="ko-KR" altLang="en-US" dirty="0" smtClean="0"/>
              <a:t>화면 구현</a:t>
            </a:r>
            <a:r>
              <a:rPr lang="en-US" altLang="ko-KR" dirty="0" smtClean="0"/>
              <a:t>] </a:t>
            </a:r>
            <a:r>
              <a:rPr lang="ko-KR" altLang="en-US" dirty="0" smtClean="0"/>
              <a:t>사용자 </a:t>
            </a:r>
            <a:r>
              <a:rPr lang="en-US" altLang="ko-KR" dirty="0" smtClean="0"/>
              <a:t>- </a:t>
            </a:r>
            <a:r>
              <a:rPr lang="ko-KR" altLang="en-US" dirty="0" err="1" smtClean="0"/>
              <a:t>모바일</a:t>
            </a:r>
            <a:r>
              <a:rPr lang="ko-KR" altLang="en-US" dirty="0" smtClean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게시판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공지사항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36341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 smtClean="0"/>
              <a:t>]</a:t>
            </a:r>
            <a:r>
              <a:rPr lang="en-US" altLang="ko-KR" dirty="0"/>
              <a:t> </a:t>
            </a:r>
            <a:r>
              <a:rPr lang="ko-KR" altLang="en-US" dirty="0"/>
              <a:t>사용자 </a:t>
            </a:r>
            <a:r>
              <a:rPr lang="en-US" altLang="ko-KR" dirty="0"/>
              <a:t>- </a:t>
            </a:r>
            <a:r>
              <a:rPr lang="ko-KR" altLang="en-US" dirty="0"/>
              <a:t>웹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게시판 </a:t>
            </a:r>
            <a:r>
              <a:rPr lang="en-US" altLang="ko-KR" dirty="0" smtClean="0"/>
              <a:t>- FAQ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616819372"/>
              </p:ext>
            </p:extLst>
          </p:nvPr>
        </p:nvGraphicFramePr>
        <p:xfrm>
          <a:off x="8501219" y="2637154"/>
          <a:ext cx="3532000" cy="386969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17683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카테고리 선택 및 </a:t>
                      </a: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검색어를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입력하여 관련 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FAQ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검색 기능 구현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제목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클릭하면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summary, detail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태그 형식으로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FAQ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내용 표시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18" y="1656913"/>
            <a:ext cx="8281196" cy="44983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364475" y="2201332"/>
            <a:ext cx="7721600" cy="14054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3818467" y="1786468"/>
            <a:ext cx="736600" cy="3471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FAQ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Google Shape;173;g7c553259d1_0_81"/>
          <p:cNvSpPr/>
          <p:nvPr/>
        </p:nvSpPr>
        <p:spPr>
          <a:xfrm>
            <a:off x="16934" y="2741765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64475" y="3725337"/>
            <a:ext cx="7721600" cy="16933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Google Shape;173;g7c553259d1_0_81"/>
          <p:cNvSpPr/>
          <p:nvPr/>
        </p:nvSpPr>
        <p:spPr>
          <a:xfrm>
            <a:off x="16934" y="440970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401849"/>
              </p:ext>
            </p:extLst>
          </p:nvPr>
        </p:nvGraphicFramePr>
        <p:xfrm>
          <a:off x="8572025" y="1786468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ht_user_w_faq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41025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783" y="1252419"/>
            <a:ext cx="7991654" cy="47810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구현</a:t>
            </a:r>
            <a:r>
              <a:rPr lang="en-US" altLang="ko-KR" dirty="0" smtClean="0"/>
              <a:t>] </a:t>
            </a:r>
            <a:r>
              <a:rPr lang="ko-KR" altLang="en-US" dirty="0"/>
              <a:t>사용자 </a:t>
            </a:r>
            <a:r>
              <a:rPr lang="en-US" altLang="ko-KR" dirty="0"/>
              <a:t>- </a:t>
            </a:r>
            <a:r>
              <a:rPr lang="ko-KR" altLang="en-US" dirty="0"/>
              <a:t>웹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게시판 </a:t>
            </a:r>
            <a:r>
              <a:rPr lang="en-US" altLang="ko-KR" dirty="0" smtClean="0"/>
              <a:t>- FAQ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271783" y="2286000"/>
            <a:ext cx="7991654" cy="12530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3466579"/>
              </p:ext>
            </p:extLst>
          </p:nvPr>
        </p:nvGraphicFramePr>
        <p:xfrm>
          <a:off x="8572025" y="1786468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ht_user_w_faq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050" y="3934884"/>
            <a:ext cx="5905500" cy="2628900"/>
          </a:xfrm>
          <a:prstGeom prst="rect">
            <a:avLst/>
          </a:prstGeom>
          <a:noFill/>
          <a:ln w="38100">
            <a:solidFill>
              <a:schemeClr val="accent1">
                <a:lumMod val="50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73047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446372405"/>
              </p:ext>
            </p:extLst>
          </p:nvPr>
        </p:nvGraphicFramePr>
        <p:xfrm>
          <a:off x="8509686" y="2658707"/>
          <a:ext cx="3532000" cy="37737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3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글 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10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개 단위로 페이지 </a:t>
                      </a: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네이션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구현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34" y="1931598"/>
            <a:ext cx="8255000" cy="2689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Google Shape;173;g7c553259d1_0_81"/>
          <p:cNvSpPr/>
          <p:nvPr/>
        </p:nvSpPr>
        <p:spPr>
          <a:xfrm>
            <a:off x="67734" y="426908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27164" y="4101181"/>
            <a:ext cx="7721600" cy="660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8307015"/>
              </p:ext>
            </p:extLst>
          </p:nvPr>
        </p:nvGraphicFramePr>
        <p:xfrm>
          <a:off x="8572025" y="1611548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ht_user_w_faq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4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 smtClean="0"/>
              <a:t>]</a:t>
            </a:r>
            <a:r>
              <a:rPr lang="en-US" altLang="ko-KR" dirty="0"/>
              <a:t> </a:t>
            </a:r>
            <a:r>
              <a:rPr lang="ko-KR" altLang="en-US" dirty="0"/>
              <a:t>사용자 </a:t>
            </a:r>
            <a:r>
              <a:rPr lang="en-US" altLang="ko-KR" dirty="0"/>
              <a:t>- </a:t>
            </a:r>
            <a:r>
              <a:rPr lang="ko-KR" altLang="en-US" dirty="0"/>
              <a:t>웹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게시판 </a:t>
            </a:r>
            <a:r>
              <a:rPr lang="en-US" altLang="ko-KR" dirty="0" smtClean="0"/>
              <a:t>- FAQ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90860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화면 설계</a:t>
            </a:r>
            <a:r>
              <a:rPr lang="en-US" altLang="ko-KR" dirty="0"/>
              <a:t>] </a:t>
            </a:r>
            <a:r>
              <a:rPr lang="ko-KR" altLang="en-US" dirty="0"/>
              <a:t>사용자 </a:t>
            </a:r>
            <a:r>
              <a:rPr lang="en-US" altLang="ko-KR" dirty="0"/>
              <a:t>- </a:t>
            </a:r>
            <a:r>
              <a:rPr lang="ko-KR" altLang="en-US" dirty="0"/>
              <a:t>웹 </a:t>
            </a:r>
            <a:r>
              <a:rPr lang="en-US" altLang="ko-KR" dirty="0"/>
              <a:t>- </a:t>
            </a:r>
            <a:r>
              <a:rPr lang="ko-KR" altLang="en-US" dirty="0" smtClean="0"/>
              <a:t>게시판 </a:t>
            </a:r>
            <a:r>
              <a:rPr lang="en-US" altLang="ko-KR" dirty="0" smtClean="0"/>
              <a:t>– Q&amp;A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2214615553"/>
              </p:ext>
            </p:extLst>
          </p:nvPr>
        </p:nvGraphicFramePr>
        <p:xfrm>
          <a:off x="8492752" y="2184404"/>
          <a:ext cx="3532000" cy="456165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카테고리 선택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Q&amp;A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제목 입력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Q&amp;A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내용 입력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공개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or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비공개 구분 선택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하여 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Q&amp;A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등록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제목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클릭하면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summary, detail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태그 형식으로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Q&amp;A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내용 표시</a:t>
                      </a:r>
                      <a:endParaRPr lang="en-US" altLang="ko-KR" sz="1500" b="0" i="0" u="none" strike="noStrike" cap="none" baseline="0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비공개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Q&amp;A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의 경우 비공개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Malgun Gothic"/>
                          <a:ea typeface="Malgun Gothic"/>
                        </a:rPr>
                        <a:t>글입니다로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표시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628" y="1583264"/>
            <a:ext cx="8108830" cy="18630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3904010" y="1642533"/>
            <a:ext cx="736600" cy="3471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Q&amp;A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204" y="3113087"/>
            <a:ext cx="7881464" cy="11284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6866468" y="2624667"/>
            <a:ext cx="1066800" cy="4884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2794005" y="2421467"/>
            <a:ext cx="728133" cy="203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제목 입력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819406" y="2767277"/>
            <a:ext cx="491070" cy="203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smtClean="0">
                <a:solidFill>
                  <a:schemeClr val="tx1"/>
                </a:solidFill>
              </a:rPr>
              <a:t>제목을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85801" y="3243065"/>
            <a:ext cx="728133" cy="203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smtClean="0">
                <a:solidFill>
                  <a:schemeClr val="tx1"/>
                </a:solidFill>
              </a:rPr>
              <a:t>내</a:t>
            </a:r>
            <a:r>
              <a:rPr lang="ko-KR" altLang="en-US" sz="800">
                <a:solidFill>
                  <a:schemeClr val="tx1"/>
                </a:solidFill>
              </a:rPr>
              <a:t>용</a:t>
            </a:r>
            <a:r>
              <a:rPr lang="ko-KR" altLang="en-US" sz="800" smtClean="0">
                <a:solidFill>
                  <a:schemeClr val="tx1"/>
                </a:solidFill>
              </a:rPr>
              <a:t> </a:t>
            </a:r>
            <a:r>
              <a:rPr lang="ko-KR" altLang="en-US" sz="800" dirty="0" smtClean="0">
                <a:solidFill>
                  <a:schemeClr val="tx1"/>
                </a:solidFill>
              </a:rPr>
              <a:t>입력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11203" y="3556663"/>
            <a:ext cx="516464" cy="1940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내용</a:t>
            </a:r>
            <a:r>
              <a:rPr lang="ko-KR" altLang="en-US" sz="800" dirty="0">
                <a:solidFill>
                  <a:schemeClr val="tx1"/>
                </a:solidFill>
              </a:rPr>
              <a:t>을</a:t>
            </a:r>
          </a:p>
        </p:txBody>
      </p:sp>
      <p:pic>
        <p:nvPicPr>
          <p:cNvPr id="18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43" y="4114570"/>
            <a:ext cx="8286935" cy="21592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Google Shape;173;g7c553259d1_0_81"/>
          <p:cNvSpPr/>
          <p:nvPr/>
        </p:nvSpPr>
        <p:spPr>
          <a:xfrm>
            <a:off x="45438" y="305393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398310" y="2184404"/>
            <a:ext cx="7721600" cy="193016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Google Shape;173;g7c553259d1_0_81"/>
          <p:cNvSpPr/>
          <p:nvPr/>
        </p:nvSpPr>
        <p:spPr>
          <a:xfrm>
            <a:off x="45438" y="4933294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398310" y="4173838"/>
            <a:ext cx="7721600" cy="171896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2335107"/>
              </p:ext>
            </p:extLst>
          </p:nvPr>
        </p:nvGraphicFramePr>
        <p:xfrm>
          <a:off x="8480731" y="1429130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ht_user_w_qna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33536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823" y="1163956"/>
            <a:ext cx="7538309" cy="54994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화면 </a:t>
            </a:r>
            <a:r>
              <a:rPr lang="ko-KR" altLang="en-US" dirty="0"/>
              <a:t>구현</a:t>
            </a:r>
            <a:r>
              <a:rPr lang="en-US" altLang="ko-KR" dirty="0" smtClean="0"/>
              <a:t>] </a:t>
            </a:r>
            <a:r>
              <a:rPr lang="ko-KR" altLang="en-US" dirty="0"/>
              <a:t>사용자 </a:t>
            </a:r>
            <a:r>
              <a:rPr lang="en-US" altLang="ko-KR" dirty="0"/>
              <a:t>- </a:t>
            </a:r>
            <a:r>
              <a:rPr lang="ko-KR" altLang="en-US" dirty="0"/>
              <a:t>웹 </a:t>
            </a:r>
            <a:r>
              <a:rPr lang="en-US" altLang="ko-KR" dirty="0"/>
              <a:t>- </a:t>
            </a:r>
            <a:r>
              <a:rPr lang="ko-KR" altLang="en-US" dirty="0" smtClean="0"/>
              <a:t>게시판 </a:t>
            </a:r>
            <a:r>
              <a:rPr lang="en-US" altLang="ko-KR" dirty="0" smtClean="0"/>
              <a:t>– Q&amp;A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19" name="Google Shape;173;g7c553259d1_0_81"/>
          <p:cNvSpPr/>
          <p:nvPr/>
        </p:nvSpPr>
        <p:spPr>
          <a:xfrm>
            <a:off x="45438" y="305393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398310" y="2125133"/>
            <a:ext cx="7721600" cy="207433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1660789"/>
              </p:ext>
            </p:extLst>
          </p:nvPr>
        </p:nvGraphicFramePr>
        <p:xfrm>
          <a:off x="8480731" y="1429130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ht_user_w_qna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0475" y="2893672"/>
            <a:ext cx="5657850" cy="3829050"/>
          </a:xfrm>
          <a:prstGeom prst="rect">
            <a:avLst/>
          </a:prstGeom>
          <a:noFill/>
          <a:ln w="38100">
            <a:solidFill>
              <a:schemeClr val="accent1">
                <a:lumMod val="50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28055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513" y="1000125"/>
            <a:ext cx="8311953" cy="5324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화면 </a:t>
            </a:r>
            <a:r>
              <a:rPr lang="ko-KR" altLang="en-US" dirty="0"/>
              <a:t>구현</a:t>
            </a:r>
            <a:r>
              <a:rPr lang="en-US" altLang="ko-KR" dirty="0" smtClean="0"/>
              <a:t>] </a:t>
            </a:r>
            <a:r>
              <a:rPr lang="ko-KR" altLang="en-US" dirty="0"/>
              <a:t>사용자 </a:t>
            </a:r>
            <a:r>
              <a:rPr lang="en-US" altLang="ko-KR" dirty="0"/>
              <a:t>- </a:t>
            </a:r>
            <a:r>
              <a:rPr lang="ko-KR" altLang="en-US" dirty="0"/>
              <a:t>웹 </a:t>
            </a:r>
            <a:r>
              <a:rPr lang="en-US" altLang="ko-KR" dirty="0"/>
              <a:t>- </a:t>
            </a:r>
            <a:r>
              <a:rPr lang="ko-KR" altLang="en-US" dirty="0" smtClean="0"/>
              <a:t>게시판 </a:t>
            </a:r>
            <a:r>
              <a:rPr lang="en-US" altLang="ko-KR" dirty="0" smtClean="0"/>
              <a:t>– Q&amp;A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19" name="Google Shape;173;g7c553259d1_0_81"/>
          <p:cNvSpPr/>
          <p:nvPr/>
        </p:nvSpPr>
        <p:spPr>
          <a:xfrm>
            <a:off x="245823" y="5010287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645960" y="4100013"/>
            <a:ext cx="7721600" cy="234283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9312036"/>
              </p:ext>
            </p:extLst>
          </p:nvPr>
        </p:nvGraphicFramePr>
        <p:xfrm>
          <a:off x="8480731" y="1429130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ht_user_w_qna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8912" y="2561725"/>
            <a:ext cx="5476875" cy="3076575"/>
          </a:xfrm>
          <a:prstGeom prst="rect">
            <a:avLst/>
          </a:prstGeom>
          <a:noFill/>
          <a:ln w="38100">
            <a:solidFill>
              <a:schemeClr val="accent1">
                <a:lumMod val="50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81424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ko-KR" sz="2400" dirty="0" smtClean="0"/>
          </a:p>
          <a:p>
            <a:endParaRPr lang="en-US" altLang="ko-KR" sz="2400" dirty="0"/>
          </a:p>
          <a:p>
            <a:pPr marL="342900" indent="-342900">
              <a:buAutoNum type="arabicPeriod"/>
            </a:pPr>
            <a:r>
              <a:rPr lang="ko-KR" altLang="en-US" sz="2400" dirty="0" smtClean="0"/>
              <a:t>지식 공유에 대한 관심도 증가</a:t>
            </a:r>
            <a:endParaRPr lang="en-US" altLang="ko-KR" sz="2400" dirty="0" smtClean="0"/>
          </a:p>
          <a:p>
            <a:pPr marL="342900" indent="-342900">
              <a:buAutoNum type="arabicPeriod"/>
            </a:pPr>
            <a:r>
              <a:rPr lang="ko-KR" altLang="en-US" sz="2400" dirty="0" smtClean="0"/>
              <a:t>관심사가 다양해짐에 따라 원하는 지식의 범위도 세분화 됨</a:t>
            </a:r>
            <a:endParaRPr lang="en-US" altLang="ko-KR" sz="2400" dirty="0" smtClean="0"/>
          </a:p>
          <a:p>
            <a:pPr marL="342900" indent="-342900">
              <a:buAutoNum type="arabicPeriod"/>
            </a:pPr>
            <a:r>
              <a:rPr lang="ko-KR" altLang="en-US" sz="2400" dirty="0" smtClean="0"/>
              <a:t>세분화 된 개인의 관심사에 맞는 지식을 공유할 수 있는 세미나를 열고</a:t>
            </a:r>
            <a:endParaRPr lang="en-US" altLang="ko-KR" sz="2400" dirty="0" smtClean="0"/>
          </a:p>
          <a:p>
            <a:pPr marL="342900" indent="-342900">
              <a:buAutoNum type="arabicPeriod"/>
            </a:pPr>
            <a:r>
              <a:rPr lang="ko-KR" altLang="en-US" sz="2400" dirty="0" smtClean="0"/>
              <a:t>그를 위한 장소 제공</a:t>
            </a:r>
            <a:endParaRPr lang="en-US" altLang="ko-KR" sz="2400" dirty="0" smtClean="0"/>
          </a:p>
          <a:p>
            <a:pPr marL="342900" indent="-342900">
              <a:buAutoNum type="arabicPeriod"/>
            </a:pPr>
            <a:r>
              <a:rPr lang="ko-KR" altLang="en-US" sz="2400" dirty="0" smtClean="0"/>
              <a:t>모든 사람이 세미나의 주최자</a:t>
            </a:r>
            <a:r>
              <a:rPr lang="en-US" altLang="ko-KR" sz="2400" dirty="0" smtClean="0"/>
              <a:t>, </a:t>
            </a:r>
            <a:r>
              <a:rPr lang="ko-KR" altLang="en-US" sz="2400" dirty="0" smtClean="0"/>
              <a:t>참가자가 될 수 있는 </a:t>
            </a:r>
            <a:r>
              <a:rPr lang="ko-KR" altLang="en-US" sz="2400" dirty="0" err="1" smtClean="0"/>
              <a:t>밋업</a:t>
            </a:r>
            <a:r>
              <a:rPr lang="ko-KR" altLang="en-US" sz="2400" dirty="0" smtClean="0"/>
              <a:t> 기능</a:t>
            </a:r>
            <a:endParaRPr lang="en-US" altLang="ko-KR" sz="2400" dirty="0" smtClean="0"/>
          </a:p>
          <a:p>
            <a:pPr marL="342900" indent="-342900">
              <a:buAutoNum type="arabicPeriod"/>
            </a:pPr>
            <a:r>
              <a:rPr lang="ko-KR" altLang="en-US" sz="2400" dirty="0" smtClean="0"/>
              <a:t>다뤄 본 적 없었던 예약 시스템을 구현해 보기 위한 프로젝트</a:t>
            </a:r>
            <a:endParaRPr lang="en-US" altLang="ko-KR" sz="2400" dirty="0" smtClean="0"/>
          </a:p>
          <a:p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3933472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347" y="1228725"/>
            <a:ext cx="9436063" cy="5271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화면 </a:t>
            </a:r>
            <a:r>
              <a:rPr lang="ko-KR" altLang="en-US" dirty="0"/>
              <a:t>구현</a:t>
            </a:r>
            <a:r>
              <a:rPr lang="en-US" altLang="ko-KR" dirty="0" smtClean="0"/>
              <a:t>] </a:t>
            </a:r>
            <a:r>
              <a:rPr lang="ko-KR" altLang="en-US" dirty="0"/>
              <a:t>사용자 </a:t>
            </a:r>
            <a:r>
              <a:rPr lang="en-US" altLang="ko-KR" dirty="0"/>
              <a:t>- </a:t>
            </a:r>
            <a:r>
              <a:rPr lang="ko-KR" altLang="en-US" dirty="0"/>
              <a:t>웹 </a:t>
            </a:r>
            <a:r>
              <a:rPr lang="en-US" altLang="ko-KR" dirty="0"/>
              <a:t>- </a:t>
            </a:r>
            <a:r>
              <a:rPr lang="ko-KR" altLang="en-US" dirty="0" smtClean="0"/>
              <a:t>게시판 </a:t>
            </a:r>
            <a:r>
              <a:rPr lang="en-US" altLang="ko-KR" dirty="0" smtClean="0"/>
              <a:t>– Q&amp;A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19" name="Google Shape;173;g7c553259d1_0_81"/>
          <p:cNvSpPr/>
          <p:nvPr/>
        </p:nvSpPr>
        <p:spPr>
          <a:xfrm>
            <a:off x="245823" y="5010287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645960" y="4714875"/>
            <a:ext cx="7721600" cy="17279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1664649"/>
              </p:ext>
            </p:extLst>
          </p:nvPr>
        </p:nvGraphicFramePr>
        <p:xfrm>
          <a:off x="8480731" y="1429130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ht_user_w_qna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7152" y="1009650"/>
            <a:ext cx="10563889" cy="3457575"/>
          </a:xfrm>
          <a:prstGeom prst="rect">
            <a:avLst/>
          </a:prstGeom>
          <a:noFill/>
          <a:ln w="38100">
            <a:solidFill>
              <a:schemeClr val="accent1">
                <a:lumMod val="50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1324777" y="1285875"/>
            <a:ext cx="3771098" cy="4191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505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화면 </a:t>
            </a:r>
            <a:r>
              <a:rPr lang="ko-KR" altLang="en-US" dirty="0"/>
              <a:t>구현</a:t>
            </a:r>
            <a:r>
              <a:rPr lang="en-US" altLang="ko-KR" dirty="0" smtClean="0"/>
              <a:t>] </a:t>
            </a:r>
            <a:r>
              <a:rPr lang="ko-KR" altLang="en-US" dirty="0"/>
              <a:t>사용자 </a:t>
            </a:r>
            <a:r>
              <a:rPr lang="en-US" altLang="ko-KR" dirty="0"/>
              <a:t>- </a:t>
            </a:r>
            <a:r>
              <a:rPr lang="ko-KR" altLang="en-US" dirty="0"/>
              <a:t>웹 </a:t>
            </a:r>
            <a:r>
              <a:rPr lang="en-US" altLang="ko-KR" dirty="0"/>
              <a:t>- </a:t>
            </a:r>
            <a:r>
              <a:rPr lang="ko-KR" altLang="en-US" dirty="0" smtClean="0"/>
              <a:t>게시판 </a:t>
            </a:r>
            <a:r>
              <a:rPr lang="en-US" altLang="ko-KR" dirty="0" smtClean="0"/>
              <a:t>– Q&amp;A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8298883"/>
              </p:ext>
            </p:extLst>
          </p:nvPr>
        </p:nvGraphicFramePr>
        <p:xfrm>
          <a:off x="8480731" y="1429130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ht_user_w_qna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3489" y="1323973"/>
            <a:ext cx="6549866" cy="534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82262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 smtClean="0"/>
              <a:t>]</a:t>
            </a:r>
            <a:r>
              <a:rPr lang="en-US" altLang="ko-KR" dirty="0"/>
              <a:t> </a:t>
            </a:r>
            <a:r>
              <a:rPr lang="ko-KR" altLang="en-US" dirty="0"/>
              <a:t>사용자 </a:t>
            </a:r>
            <a:r>
              <a:rPr lang="en-US" altLang="ko-KR" dirty="0"/>
              <a:t>- </a:t>
            </a:r>
            <a:r>
              <a:rPr lang="ko-KR" altLang="en-US" dirty="0"/>
              <a:t>웹 </a:t>
            </a:r>
            <a:r>
              <a:rPr lang="en-US" altLang="ko-KR" dirty="0"/>
              <a:t>-</a:t>
            </a:r>
            <a:r>
              <a:rPr lang="en-US" altLang="ko-KR" dirty="0" smtClean="0"/>
              <a:t> </a:t>
            </a:r>
            <a:r>
              <a:rPr lang="ko-KR" altLang="en-US" dirty="0" smtClean="0"/>
              <a:t>게시판 </a:t>
            </a:r>
            <a:r>
              <a:rPr lang="en-US" altLang="ko-KR" dirty="0"/>
              <a:t>– Q&amp;A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24707" y="5550029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60508933"/>
              </p:ext>
            </p:extLst>
          </p:nvPr>
        </p:nvGraphicFramePr>
        <p:xfrm>
          <a:off x="8433486" y="2376976"/>
          <a:ext cx="3532000" cy="3710057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3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글 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10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개 단위 페이지 </a:t>
                      </a: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네이션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구현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733" y="1935165"/>
            <a:ext cx="7932412" cy="34496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Google Shape;173;g7c553259d1_0_81"/>
          <p:cNvSpPr/>
          <p:nvPr/>
        </p:nvSpPr>
        <p:spPr>
          <a:xfrm>
            <a:off x="67734" y="4875389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27164" y="4707489"/>
            <a:ext cx="7721600" cy="660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4799752"/>
              </p:ext>
            </p:extLst>
          </p:nvPr>
        </p:nvGraphicFramePr>
        <p:xfrm>
          <a:off x="8455331" y="1516754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ht_user_w_qna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24614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34" y="1707632"/>
            <a:ext cx="8620125" cy="36602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구현</a:t>
            </a:r>
            <a:r>
              <a:rPr lang="en-US" altLang="ko-KR" dirty="0" smtClean="0"/>
              <a:t>] </a:t>
            </a:r>
            <a:r>
              <a:rPr lang="ko-KR" altLang="en-US" dirty="0"/>
              <a:t>사용자 </a:t>
            </a:r>
            <a:r>
              <a:rPr lang="en-US" altLang="ko-KR" dirty="0"/>
              <a:t>- </a:t>
            </a:r>
            <a:r>
              <a:rPr lang="ko-KR" altLang="en-US" dirty="0"/>
              <a:t>웹 </a:t>
            </a:r>
            <a:r>
              <a:rPr lang="en-US" altLang="ko-KR" dirty="0"/>
              <a:t>-</a:t>
            </a:r>
            <a:r>
              <a:rPr lang="en-US" altLang="ko-KR" dirty="0" smtClean="0"/>
              <a:t> </a:t>
            </a:r>
            <a:r>
              <a:rPr lang="ko-KR" altLang="en-US" dirty="0" smtClean="0"/>
              <a:t>게시판 </a:t>
            </a:r>
            <a:r>
              <a:rPr lang="en-US" altLang="ko-KR" dirty="0"/>
              <a:t>– Q&amp;A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24707" y="5550029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11" name="Google Shape;173;g7c553259d1_0_81"/>
          <p:cNvSpPr/>
          <p:nvPr/>
        </p:nvSpPr>
        <p:spPr>
          <a:xfrm>
            <a:off x="67734" y="4875389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27164" y="4707489"/>
            <a:ext cx="7721600" cy="660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785221"/>
              </p:ext>
            </p:extLst>
          </p:nvPr>
        </p:nvGraphicFramePr>
        <p:xfrm>
          <a:off x="9141131" y="1526279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ht_user_w_qna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1563" y="766763"/>
            <a:ext cx="6372225" cy="2314575"/>
          </a:xfrm>
          <a:prstGeom prst="rect">
            <a:avLst/>
          </a:prstGeom>
          <a:noFill/>
          <a:ln w="38100">
            <a:solidFill>
              <a:schemeClr val="accent1">
                <a:lumMod val="50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1563" y="3342206"/>
            <a:ext cx="6991350" cy="3390966"/>
          </a:xfrm>
          <a:prstGeom prst="rect">
            <a:avLst/>
          </a:prstGeom>
          <a:noFill/>
          <a:ln w="38100">
            <a:solidFill>
              <a:schemeClr val="accent1">
                <a:lumMod val="50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7109" y="4424914"/>
            <a:ext cx="8553450" cy="188595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84454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 smtClean="0"/>
              <a:t>]</a:t>
            </a:r>
            <a:r>
              <a:rPr lang="en-US" altLang="ko-KR" dirty="0"/>
              <a:t> </a:t>
            </a:r>
            <a:r>
              <a:rPr lang="ko-KR" altLang="en-US" dirty="0"/>
              <a:t>사용자 </a:t>
            </a:r>
            <a:r>
              <a:rPr lang="en-US" altLang="ko-KR" dirty="0"/>
              <a:t>- </a:t>
            </a:r>
            <a:r>
              <a:rPr lang="ko-KR" altLang="en-US" dirty="0" err="1"/>
              <a:t>모바일</a:t>
            </a:r>
            <a:r>
              <a:rPr lang="ko-KR" altLang="en-US" dirty="0"/>
              <a:t> </a:t>
            </a:r>
            <a:r>
              <a:rPr lang="en-US" altLang="ko-KR" dirty="0"/>
              <a:t>-</a:t>
            </a:r>
            <a:r>
              <a:rPr lang="en-US" altLang="ko-KR" dirty="0" smtClean="0"/>
              <a:t> </a:t>
            </a:r>
            <a:r>
              <a:rPr lang="ko-KR" altLang="en-US" dirty="0" smtClean="0"/>
              <a:t>게시판 </a:t>
            </a:r>
            <a:r>
              <a:rPr lang="en-US" altLang="ko-KR" dirty="0"/>
              <a:t>– Q&amp;A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58575" y="5555654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4131580686"/>
              </p:ext>
            </p:extLst>
          </p:nvPr>
        </p:nvGraphicFramePr>
        <p:xfrm>
          <a:off x="8518153" y="2508740"/>
          <a:ext cx="3532000" cy="37737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스피너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텍스트뷰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버튼을 이용한 검색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 기능을 포함한 화면 구현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Malgun Gothic"/>
                          <a:ea typeface="Malgun Gothic"/>
                        </a:rPr>
                        <a:t>리스트뷰를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 이용한 </a:t>
                      </a:r>
                      <a:r>
                        <a:rPr lang="en-US" altLang="ko-KR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FAQ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 목록 표시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4934" y="1220259"/>
            <a:ext cx="3620043" cy="547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3160454" y="1279526"/>
            <a:ext cx="776545" cy="3884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Q&amp;A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Google Shape;173;g7c553259d1_0_81"/>
          <p:cNvSpPr/>
          <p:nvPr/>
        </p:nvSpPr>
        <p:spPr>
          <a:xfrm>
            <a:off x="1363139" y="2487765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794937" y="1769532"/>
            <a:ext cx="3620043" cy="17610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794936" y="3623730"/>
            <a:ext cx="3620043" cy="307340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Google Shape;173;g7c553259d1_0_81"/>
          <p:cNvSpPr/>
          <p:nvPr/>
        </p:nvSpPr>
        <p:spPr>
          <a:xfrm>
            <a:off x="1363139" y="499813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9618572"/>
              </p:ext>
            </p:extLst>
          </p:nvPr>
        </p:nvGraphicFramePr>
        <p:xfrm>
          <a:off x="8497666" y="1651531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ht_user_m_qna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79217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8687" y="1046375"/>
            <a:ext cx="3312542" cy="5811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구현</a:t>
            </a:r>
            <a:r>
              <a:rPr lang="en-US" altLang="ko-KR" dirty="0" smtClean="0"/>
              <a:t>] </a:t>
            </a:r>
            <a:r>
              <a:rPr lang="ko-KR" altLang="en-US" dirty="0"/>
              <a:t>사용자 </a:t>
            </a:r>
            <a:r>
              <a:rPr lang="en-US" altLang="ko-KR" dirty="0"/>
              <a:t>- </a:t>
            </a:r>
            <a:r>
              <a:rPr lang="ko-KR" altLang="en-US" dirty="0" err="1"/>
              <a:t>모바일</a:t>
            </a:r>
            <a:r>
              <a:rPr lang="ko-KR" altLang="en-US" dirty="0"/>
              <a:t> </a:t>
            </a:r>
            <a:r>
              <a:rPr lang="en-US" altLang="ko-KR" dirty="0"/>
              <a:t>-</a:t>
            </a:r>
            <a:r>
              <a:rPr lang="en-US" altLang="ko-KR" dirty="0" smtClean="0"/>
              <a:t> </a:t>
            </a:r>
            <a:r>
              <a:rPr lang="ko-KR" altLang="en-US" dirty="0" smtClean="0"/>
              <a:t>게시판 </a:t>
            </a:r>
            <a:r>
              <a:rPr lang="en-US" altLang="ko-KR" dirty="0"/>
              <a:t>– Q&amp;A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58575" y="5555654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12" name="Google Shape;173;g7c553259d1_0_81"/>
          <p:cNvSpPr/>
          <p:nvPr/>
        </p:nvSpPr>
        <p:spPr>
          <a:xfrm>
            <a:off x="1363139" y="2908154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794937" y="1920384"/>
            <a:ext cx="3620043" cy="230014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794936" y="4289196"/>
            <a:ext cx="3620043" cy="224357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Google Shape;173;g7c553259d1_0_81"/>
          <p:cNvSpPr/>
          <p:nvPr/>
        </p:nvSpPr>
        <p:spPr>
          <a:xfrm>
            <a:off x="1363139" y="499813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8466599"/>
              </p:ext>
            </p:extLst>
          </p:nvPr>
        </p:nvGraphicFramePr>
        <p:xfrm>
          <a:off x="8497666" y="1651531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ht_user_m_qna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53346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4135" y="1009649"/>
            <a:ext cx="3359267" cy="555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구현</a:t>
            </a:r>
            <a:r>
              <a:rPr lang="en-US" altLang="ko-KR" dirty="0" smtClean="0"/>
              <a:t>] </a:t>
            </a:r>
            <a:r>
              <a:rPr lang="ko-KR" altLang="en-US" dirty="0"/>
              <a:t>사용자 </a:t>
            </a:r>
            <a:r>
              <a:rPr lang="en-US" altLang="ko-KR" dirty="0"/>
              <a:t>- </a:t>
            </a:r>
            <a:r>
              <a:rPr lang="ko-KR" altLang="en-US" dirty="0" err="1"/>
              <a:t>모바일</a:t>
            </a:r>
            <a:r>
              <a:rPr lang="ko-KR" altLang="en-US" dirty="0"/>
              <a:t> </a:t>
            </a:r>
            <a:r>
              <a:rPr lang="en-US" altLang="ko-KR" dirty="0"/>
              <a:t>-</a:t>
            </a:r>
            <a:r>
              <a:rPr lang="en-US" altLang="ko-KR" dirty="0" smtClean="0"/>
              <a:t> </a:t>
            </a:r>
            <a:r>
              <a:rPr lang="ko-KR" altLang="en-US" dirty="0" smtClean="0"/>
              <a:t>게시판 </a:t>
            </a:r>
            <a:r>
              <a:rPr lang="en-US" altLang="ko-KR" dirty="0"/>
              <a:t>– Q&amp;A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58575" y="5555654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12" name="Google Shape;173;g7c553259d1_0_81"/>
          <p:cNvSpPr/>
          <p:nvPr/>
        </p:nvSpPr>
        <p:spPr>
          <a:xfrm>
            <a:off x="1363139" y="2908154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794937" y="1920384"/>
            <a:ext cx="3620043" cy="230014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794936" y="4289196"/>
            <a:ext cx="3620043" cy="236877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Google Shape;173;g7c553259d1_0_81"/>
          <p:cNvSpPr/>
          <p:nvPr/>
        </p:nvSpPr>
        <p:spPr>
          <a:xfrm>
            <a:off x="1363139" y="499813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4536408"/>
              </p:ext>
            </p:extLst>
          </p:nvPr>
        </p:nvGraphicFramePr>
        <p:xfrm>
          <a:off x="8497666" y="1651531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ht_user_m_qna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32155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1414021" y="2852936"/>
            <a:ext cx="9013620" cy="2145310"/>
          </a:xfrm>
        </p:spPr>
        <p:txBody>
          <a:bodyPr/>
          <a:lstStyle/>
          <a:p>
            <a:r>
              <a:rPr lang="ko-KR" altLang="en-US" dirty="0" smtClean="0"/>
              <a:t>최종 </a:t>
            </a:r>
            <a:r>
              <a:rPr lang="en-US" altLang="ko-KR" dirty="0" err="1" smtClean="0"/>
              <a:t>FeedBack</a:t>
            </a:r>
            <a:endParaRPr lang="en-US" altLang="ko-KR" dirty="0"/>
          </a:p>
        </p:txBody>
      </p:sp>
      <p:sp>
        <p:nvSpPr>
          <p:cNvPr id="31" name="제목 1"/>
          <p:cNvSpPr txBox="1">
            <a:spLocks/>
          </p:cNvSpPr>
          <p:nvPr/>
        </p:nvSpPr>
        <p:spPr>
          <a:xfrm>
            <a:off x="7110113" y="4201323"/>
            <a:ext cx="4056452" cy="79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sz="2500" dirty="0"/>
              <a:t>지식공유 플랫폼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2786216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774113" y="183820"/>
            <a:ext cx="8781398" cy="724900"/>
          </a:xfrm>
        </p:spPr>
        <p:txBody>
          <a:bodyPr>
            <a:normAutofit/>
          </a:bodyPr>
          <a:lstStyle/>
          <a:p>
            <a:r>
              <a:rPr lang="ko-KR" altLang="en-US" sz="3000" dirty="0" smtClean="0">
                <a:solidFill>
                  <a:schemeClr val="bg1"/>
                </a:solidFill>
              </a:rPr>
              <a:t>최종 </a:t>
            </a:r>
            <a:r>
              <a:rPr lang="en-US" altLang="ko-KR" sz="3000" dirty="0" err="1" smtClean="0">
                <a:solidFill>
                  <a:schemeClr val="bg1"/>
                </a:solidFill>
              </a:rPr>
              <a:t>FeedBack</a:t>
            </a:r>
            <a:endParaRPr lang="ko-KR" altLang="en-US" sz="3000" dirty="0">
              <a:solidFill>
                <a:schemeClr val="bg1"/>
              </a:solidFill>
            </a:endParaRPr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882832" y="1244377"/>
            <a:ext cx="10632893" cy="4841392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endParaRPr lang="en-US" altLang="ko-KR" sz="1800" dirty="0" smtClean="0"/>
          </a:p>
        </p:txBody>
      </p:sp>
    </p:spTree>
    <p:extLst>
      <p:ext uri="{BB962C8B-B14F-4D97-AF65-F5344CB8AC3E}">
        <p14:creationId xmlns:p14="http://schemas.microsoft.com/office/powerpoint/2010/main" val="159685931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sz="6000" dirty="0"/>
              <a:t>THANK 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en-US" altLang="ko-KR" sz="6000" dirty="0" smtClean="0"/>
              <a:t>YOU</a:t>
            </a:r>
            <a:endParaRPr lang="ko-KR" altLang="en-US" sz="6000" dirty="0"/>
          </a:p>
        </p:txBody>
      </p:sp>
      <p:sp>
        <p:nvSpPr>
          <p:cNvPr id="2" name="TextBox 1"/>
          <p:cNvSpPr txBox="1"/>
          <p:nvPr/>
        </p:nvSpPr>
        <p:spPr>
          <a:xfrm>
            <a:off x="3059451" y="5599134"/>
            <a:ext cx="4575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bg1"/>
                </a:solidFill>
                <a:hlinkClick r:id="rId2"/>
              </a:rPr>
              <a:t>http://192.168.4.14:6080/e_Zones/main.do</a:t>
            </a:r>
            <a:endParaRPr lang="ko-KR" alt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5731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5393923" y="2852936"/>
            <a:ext cx="5033717" cy="2145310"/>
          </a:xfrm>
        </p:spPr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err="1" smtClean="0"/>
              <a:t>유즈케이스</a:t>
            </a:r>
            <a:endParaRPr lang="en-US" altLang="ko-KR" dirty="0"/>
          </a:p>
        </p:txBody>
      </p:sp>
      <p:sp>
        <p:nvSpPr>
          <p:cNvPr id="31" name="제목 1"/>
          <p:cNvSpPr txBox="1">
            <a:spLocks/>
          </p:cNvSpPr>
          <p:nvPr/>
        </p:nvSpPr>
        <p:spPr>
          <a:xfrm>
            <a:off x="7110113" y="4201323"/>
            <a:ext cx="4056452" cy="79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sz="2500" dirty="0"/>
              <a:t>지식공유 </a:t>
            </a:r>
            <a:r>
              <a:rPr lang="ko-KR" altLang="en-US" sz="2500" dirty="0" smtClean="0"/>
              <a:t>플랫폼 </a:t>
            </a:r>
            <a:r>
              <a:rPr lang="en-US" altLang="ko-KR" sz="2500" dirty="0" smtClean="0"/>
              <a:t>e-zone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1813978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4411133" y="2852936"/>
            <a:ext cx="6016507" cy="2145310"/>
          </a:xfrm>
        </p:spPr>
        <p:txBody>
          <a:bodyPr/>
          <a:lstStyle/>
          <a:p>
            <a:r>
              <a:rPr lang="ko-KR" altLang="en-US" b="1" dirty="0" smtClean="0"/>
              <a:t>양식 통일</a:t>
            </a:r>
            <a:endParaRPr lang="ko-KR" altLang="en-US" b="1" dirty="0"/>
          </a:p>
        </p:txBody>
      </p:sp>
      <p:sp>
        <p:nvSpPr>
          <p:cNvPr id="31" name="제목 1"/>
          <p:cNvSpPr txBox="1">
            <a:spLocks/>
          </p:cNvSpPr>
          <p:nvPr/>
        </p:nvSpPr>
        <p:spPr>
          <a:xfrm>
            <a:off x="7110113" y="4201323"/>
            <a:ext cx="4056452" cy="79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sz="2500" dirty="0"/>
              <a:t>지식공유 플랫폼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3354139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양식 통일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930" y="939802"/>
            <a:ext cx="6763979" cy="5681132"/>
          </a:xfrm>
          <a:prstGeom prst="rect">
            <a:avLst/>
          </a:prstGeom>
          <a:noFill/>
          <a:ln w="571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7315199" y="2607732"/>
            <a:ext cx="4334934" cy="31326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342900" indent="-342900">
              <a:buAutoNum type="arabicPeriod"/>
            </a:pPr>
            <a:r>
              <a:rPr lang="en-US" altLang="ko-KR" dirty="0" smtClean="0"/>
              <a:t>PREPARED STATEMENT </a:t>
            </a:r>
            <a:r>
              <a:rPr lang="ko-KR" altLang="en-US" dirty="0" smtClean="0"/>
              <a:t>사용</a:t>
            </a: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ko-KR" altLang="en-US" dirty="0" err="1" smtClean="0"/>
              <a:t>컬럼은</a:t>
            </a:r>
            <a:r>
              <a:rPr lang="ko-KR" altLang="en-US" dirty="0" smtClean="0"/>
              <a:t> 숫자 형식으로</a:t>
            </a:r>
            <a:endParaRPr lang="ko-KR" altLang="en-US" dirty="0"/>
          </a:p>
        </p:txBody>
      </p:sp>
      <p:cxnSp>
        <p:nvCxnSpPr>
          <p:cNvPr id="6" name="직선 화살표 연결선 5"/>
          <p:cNvCxnSpPr/>
          <p:nvPr/>
        </p:nvCxnSpPr>
        <p:spPr>
          <a:xfrm flipH="1" flipV="1">
            <a:off x="2379134" y="2455333"/>
            <a:ext cx="4936065" cy="355600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/>
          <p:cNvCxnSpPr/>
          <p:nvPr/>
        </p:nvCxnSpPr>
        <p:spPr>
          <a:xfrm flipH="1">
            <a:off x="4296919" y="3090333"/>
            <a:ext cx="3018280" cy="618067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2481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604" y="914401"/>
            <a:ext cx="5514837" cy="5757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양식 통일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7315199" y="2607732"/>
            <a:ext cx="4334934" cy="31326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342900" indent="-342900">
              <a:buAutoNum type="arabicPeriod"/>
            </a:pPr>
            <a:r>
              <a:rPr lang="en-US" altLang="ko-KR" dirty="0" smtClean="0"/>
              <a:t>PREPARED STATEMENT </a:t>
            </a:r>
            <a:r>
              <a:rPr lang="ko-KR" altLang="en-US" dirty="0" smtClean="0"/>
              <a:t>사용</a:t>
            </a: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ko-KR" altLang="en-US" dirty="0" err="1" smtClean="0"/>
              <a:t>컬럼은</a:t>
            </a:r>
            <a:r>
              <a:rPr lang="ko-KR" altLang="en-US" dirty="0" smtClean="0"/>
              <a:t> 숫자 형식으로</a:t>
            </a:r>
            <a:endParaRPr lang="ko-KR" altLang="en-US" dirty="0"/>
          </a:p>
        </p:txBody>
      </p:sp>
      <p:cxnSp>
        <p:nvCxnSpPr>
          <p:cNvPr id="6" name="직선 화살표 연결선 5"/>
          <p:cNvCxnSpPr/>
          <p:nvPr/>
        </p:nvCxnSpPr>
        <p:spPr>
          <a:xfrm flipH="1" flipV="1">
            <a:off x="2379134" y="2455333"/>
            <a:ext cx="4936065" cy="355600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/>
          <p:cNvCxnSpPr/>
          <p:nvPr/>
        </p:nvCxnSpPr>
        <p:spPr>
          <a:xfrm flipH="1">
            <a:off x="4296919" y="3090333"/>
            <a:ext cx="3018280" cy="618067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2324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양식 통일</a:t>
            </a:r>
            <a:endParaRPr lang="ko-KR" altLang="en-US" dirty="0"/>
          </a:p>
        </p:txBody>
      </p:sp>
      <p:graphicFrame>
        <p:nvGraphicFramePr>
          <p:cNvPr id="5" name="내용 개체 틀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15722969"/>
              </p:ext>
            </p:extLst>
          </p:nvPr>
        </p:nvGraphicFramePr>
        <p:xfrm>
          <a:off x="431800" y="1524000"/>
          <a:ext cx="11345864" cy="44580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90800"/>
                <a:gridCol w="8755064"/>
              </a:tblGrid>
              <a:tr h="37877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통일 양식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JAVA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ko-KR" altLang="en-US" baseline="0" dirty="0" err="1" smtClean="0"/>
                        <a:t>패키지명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ezone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JAVA DAO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ezone.dao</a:t>
                      </a:r>
                      <a:r>
                        <a:rPr lang="en-US" altLang="ko-KR" dirty="0" smtClean="0"/>
                        <a:t>.-----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JAVA SERVICE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 smtClean="0"/>
                        <a:t>ezone.service</a:t>
                      </a:r>
                      <a:r>
                        <a:rPr lang="en-US" altLang="ko-KR" dirty="0" smtClean="0"/>
                        <a:t>.-----</a:t>
                      </a:r>
                      <a:endParaRPr lang="ko-KR" alt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JAVA CONTROLLER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 smtClean="0"/>
                        <a:t>ezone.controller</a:t>
                      </a:r>
                      <a:r>
                        <a:rPr lang="en-US" altLang="ko-KR" dirty="0" smtClean="0"/>
                        <a:t>.----</a:t>
                      </a:r>
                      <a:endParaRPr lang="ko-KR" alt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JAVA</a:t>
                      </a:r>
                      <a:r>
                        <a:rPr lang="en-US" altLang="ko-KR" baseline="0" dirty="0" smtClean="0"/>
                        <a:t> VO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 smtClean="0"/>
                        <a:t>ezone.vo</a:t>
                      </a:r>
                      <a:r>
                        <a:rPr lang="en-US" altLang="ko-KR" dirty="0" smtClean="0"/>
                        <a:t>.----</a:t>
                      </a:r>
                      <a:endParaRPr lang="ko-KR" alt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JAVA</a:t>
                      </a:r>
                      <a:r>
                        <a:rPr lang="en-US" altLang="ko-KR" baseline="0" dirty="0" smtClean="0"/>
                        <a:t> API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ezone.api</a:t>
                      </a:r>
                      <a:r>
                        <a:rPr lang="en-US" altLang="ko-KR" dirty="0" smtClean="0"/>
                        <a:t>.----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VO Date </a:t>
                      </a:r>
                      <a:r>
                        <a:rPr lang="ko-KR" altLang="en-US" dirty="0" smtClean="0"/>
                        <a:t>데이터 타입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Java</a:t>
                      </a:r>
                      <a:r>
                        <a:rPr lang="ko-KR" altLang="en-US" dirty="0" smtClean="0"/>
                        <a:t>에서 </a:t>
                      </a:r>
                      <a:r>
                        <a:rPr lang="en-US" altLang="ko-KR" dirty="0" smtClean="0"/>
                        <a:t>import</a:t>
                      </a:r>
                      <a:r>
                        <a:rPr lang="ko-KR" altLang="en-US" dirty="0" smtClean="0"/>
                        <a:t>할</a:t>
                      </a:r>
                      <a:r>
                        <a:rPr lang="ko-KR" altLang="en-US" baseline="0" dirty="0" smtClean="0"/>
                        <a:t> 경우 </a:t>
                      </a: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import </a:t>
                      </a:r>
                      <a:r>
                        <a:rPr lang="en-US" altLang="ko-KR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java.sql.Date</a:t>
                      </a:r>
                      <a:r>
                        <a:rPr lang="en-US" altLang="ko-KR" sz="18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8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사용 </a:t>
                      </a:r>
                      <a:r>
                        <a:rPr lang="en-US" altLang="ko-KR" sz="18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(import </a:t>
                      </a:r>
                      <a:r>
                        <a:rPr lang="en-US" altLang="ko-KR" sz="1800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java.util.Date</a:t>
                      </a:r>
                      <a:r>
                        <a:rPr lang="en-US" altLang="ko-KR" sz="18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(x))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/>
                        <a:t>코드형</a:t>
                      </a:r>
                      <a:r>
                        <a:rPr lang="ko-KR" altLang="en-US" dirty="0" smtClean="0"/>
                        <a:t> 데이터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가운데 정렬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/>
                        <a:t>숫자형</a:t>
                      </a:r>
                      <a:r>
                        <a:rPr lang="ko-KR" altLang="en-US" dirty="0" smtClean="0"/>
                        <a:t> 데이터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오른쪽 정렬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smtClean="0"/>
                        <a:t>천</a:t>
                      </a:r>
                      <a:r>
                        <a:rPr lang="ko-KR" altLang="en-US" baseline="0" dirty="0" smtClean="0"/>
                        <a:t> 단위 콤마</a:t>
                      </a:r>
                      <a:r>
                        <a:rPr lang="en-US" altLang="ko-KR" baseline="0" dirty="0" smtClean="0"/>
                        <a:t>(,)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문자열 데이터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왼쪽 정렬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13257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양식 통일</a:t>
            </a:r>
            <a:r>
              <a:rPr lang="en-US" altLang="ko-KR" dirty="0"/>
              <a:t> </a:t>
            </a:r>
            <a:r>
              <a:rPr lang="en-US" altLang="ko-KR" dirty="0" smtClean="0"/>
              <a:t>– DB SEQUENCE</a:t>
            </a:r>
            <a:endParaRPr lang="ko-KR" altLang="en-US" dirty="0"/>
          </a:p>
        </p:txBody>
      </p:sp>
      <p:graphicFrame>
        <p:nvGraphicFramePr>
          <p:cNvPr id="5" name="내용 개체 틀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64297156"/>
              </p:ext>
            </p:extLst>
          </p:nvPr>
        </p:nvGraphicFramePr>
        <p:xfrm>
          <a:off x="431800" y="1524000"/>
          <a:ext cx="11345866" cy="40871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0324"/>
                <a:gridCol w="2422688"/>
                <a:gridCol w="2768561"/>
                <a:gridCol w="2674293"/>
              </a:tblGrid>
              <a:tr h="37877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/>
                        <a:t>테이블명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/>
                        <a:t>컬럼명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SEQUENCE</a:t>
                      </a:r>
                      <a:r>
                        <a:rPr lang="ko-KR" altLang="en-US" dirty="0" smtClean="0"/>
                        <a:t>명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시작</a:t>
                      </a:r>
                      <a:r>
                        <a:rPr lang="ko-KR" altLang="en-US" baseline="0" dirty="0" smtClean="0"/>
                        <a:t> </a:t>
                      </a:r>
                      <a:r>
                        <a:rPr lang="en-US" altLang="ko-KR" baseline="0" dirty="0" smtClean="0"/>
                        <a:t>SEQUENCE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세미나존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예약 및 세미나 등록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세미나 코드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semi_code_seq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1100000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세미나 참가 예약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세미나 참가 코드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parti_code_seq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1200000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밋업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밋업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코드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mu_code_seq</a:t>
                      </a:r>
                      <a:endParaRPr lang="ko-KR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2100000</a:t>
                      </a:r>
                      <a:endParaRPr lang="ko-KR" alt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밋업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참가 예약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밋업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참가 코드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mu_parti_code</a:t>
                      </a:r>
                      <a:endParaRPr lang="ko-KR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2200000</a:t>
                      </a:r>
                      <a:endParaRPr lang="ko-KR" alt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세미나</a:t>
                      </a: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밋업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문의사항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문의 코드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sq_code_seq</a:t>
                      </a:r>
                      <a:endParaRPr lang="ko-KR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3100000</a:t>
                      </a:r>
                      <a:endParaRPr lang="ko-KR" alt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Q&amp;A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QNA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qna_code_seq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3200000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공지사항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공지사항 코드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noti_code_seq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4100000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FAQ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FAQ 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faq_code_seq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4200000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세미나존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세미나존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코드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sz_code_seq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5100000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캐러셀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배너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캐러셀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코드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carou_code_seq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6100000</a:t>
                      </a:r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24200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"/>
            <a:ext cx="12192000" cy="68579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85610" y="2492896"/>
            <a:ext cx="7020780" cy="523220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2800" b="1" spc="300" dirty="0">
                <a:solidFill>
                  <a:schemeClr val="bg1"/>
                </a:solidFill>
                <a:latin typeface="Microsoft Yi Baiti" pitchFamily="66" charset="0"/>
                <a:ea typeface="KoPub돋움체 Medium" pitchFamily="18" charset="-127"/>
              </a:rPr>
              <a:t>권기범</a:t>
            </a:r>
            <a:endParaRPr lang="en-US" altLang="ko-KR" sz="2800" b="1" spc="300" dirty="0">
              <a:solidFill>
                <a:schemeClr val="bg1"/>
              </a:solidFill>
              <a:latin typeface="Microsoft Yi Baiti" pitchFamily="66" charset="0"/>
              <a:ea typeface="KoPub돋움체 Medium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68597" y="4149080"/>
            <a:ext cx="7254806" cy="261610"/>
          </a:xfrm>
          <a:prstGeom prst="rect">
            <a:avLst/>
          </a:prstGeom>
          <a:noFill/>
          <a:scene3d>
            <a:camera prst="orthographic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alpha val="77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화면 설계서</a:t>
            </a:r>
          </a:p>
        </p:txBody>
      </p:sp>
    </p:spTree>
    <p:extLst>
      <p:ext uri="{BB962C8B-B14F-4D97-AF65-F5344CB8AC3E}">
        <p14:creationId xmlns:p14="http://schemas.microsoft.com/office/powerpoint/2010/main" val="2813050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"/>
            <a:ext cx="12192000" cy="68579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85610" y="2492896"/>
            <a:ext cx="7020780" cy="523220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2800" b="1" spc="300" dirty="0">
                <a:solidFill>
                  <a:schemeClr val="bg1"/>
                </a:solidFill>
                <a:latin typeface="Microsoft Yi Baiti" pitchFamily="66" charset="0"/>
                <a:ea typeface="KoPub돋움체 Medium" pitchFamily="18" charset="-127"/>
              </a:rPr>
              <a:t>유서희</a:t>
            </a:r>
            <a:endParaRPr lang="en-US" altLang="ko-KR" sz="2800" b="1" spc="300" dirty="0">
              <a:solidFill>
                <a:schemeClr val="bg1"/>
              </a:solidFill>
              <a:latin typeface="Microsoft Yi Baiti" pitchFamily="66" charset="0"/>
              <a:ea typeface="KoPub돋움체 Medium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68597" y="4149080"/>
            <a:ext cx="7254806" cy="261610"/>
          </a:xfrm>
          <a:prstGeom prst="rect">
            <a:avLst/>
          </a:prstGeom>
          <a:noFill/>
          <a:scene3d>
            <a:camera prst="orthographic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alpha val="77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화면 설계서</a:t>
            </a:r>
          </a:p>
        </p:txBody>
      </p:sp>
    </p:spTree>
    <p:extLst>
      <p:ext uri="{BB962C8B-B14F-4D97-AF65-F5344CB8AC3E}">
        <p14:creationId xmlns:p14="http://schemas.microsoft.com/office/powerpoint/2010/main" val="3908147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"/>
            <a:ext cx="12192000" cy="68579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85610" y="2492896"/>
            <a:ext cx="7020780" cy="523220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2800" b="1" spc="300" dirty="0">
                <a:solidFill>
                  <a:schemeClr val="bg1"/>
                </a:solidFill>
                <a:latin typeface="Microsoft Yi Baiti" pitchFamily="66" charset="0"/>
                <a:ea typeface="KoPub돋움체 Medium" pitchFamily="18" charset="-127"/>
              </a:rPr>
              <a:t>이형준</a:t>
            </a:r>
            <a:endParaRPr lang="en-US" altLang="ko-KR" sz="2800" b="1" spc="300" dirty="0">
              <a:solidFill>
                <a:schemeClr val="bg1"/>
              </a:solidFill>
              <a:latin typeface="Microsoft Yi Baiti" pitchFamily="66" charset="0"/>
              <a:ea typeface="KoPub돋움체 Medium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68597" y="4149080"/>
            <a:ext cx="7254806" cy="261610"/>
          </a:xfrm>
          <a:prstGeom prst="rect">
            <a:avLst/>
          </a:prstGeom>
          <a:noFill/>
          <a:scene3d>
            <a:camera prst="orthographic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alpha val="77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화면 설계서</a:t>
            </a:r>
          </a:p>
        </p:txBody>
      </p:sp>
    </p:spTree>
    <p:extLst>
      <p:ext uri="{BB962C8B-B14F-4D97-AF65-F5344CB8AC3E}">
        <p14:creationId xmlns:p14="http://schemas.microsoft.com/office/powerpoint/2010/main" val="2366900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"/>
            <a:ext cx="12192000" cy="68579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85610" y="2492896"/>
            <a:ext cx="7020780" cy="523220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2800" b="1" spc="300" dirty="0">
                <a:solidFill>
                  <a:schemeClr val="bg1"/>
                </a:solidFill>
                <a:latin typeface="Microsoft Yi Baiti" pitchFamily="66" charset="0"/>
                <a:ea typeface="KoPub돋움체 Medium" pitchFamily="18" charset="-127"/>
              </a:rPr>
              <a:t>김현태</a:t>
            </a:r>
            <a:endParaRPr lang="en-US" altLang="ko-KR" sz="2800" b="1" spc="300" dirty="0">
              <a:solidFill>
                <a:schemeClr val="bg1"/>
              </a:solidFill>
              <a:latin typeface="Microsoft Yi Baiti" pitchFamily="66" charset="0"/>
              <a:ea typeface="KoPub돋움체 Medium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68597" y="4149080"/>
            <a:ext cx="7254806" cy="261610"/>
          </a:xfrm>
          <a:prstGeom prst="rect">
            <a:avLst/>
          </a:prstGeom>
          <a:noFill/>
          <a:scene3d>
            <a:camera prst="orthographic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alpha val="77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화면 설계서</a:t>
            </a:r>
          </a:p>
        </p:txBody>
      </p:sp>
    </p:spTree>
    <p:extLst>
      <p:ext uri="{BB962C8B-B14F-4D97-AF65-F5344CB8AC3E}">
        <p14:creationId xmlns:p14="http://schemas.microsoft.com/office/powerpoint/2010/main" val="4044984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화면 설계</a:t>
            </a:r>
            <a:r>
              <a:rPr lang="en-US" altLang="ko-KR" dirty="0"/>
              <a:t>] </a:t>
            </a:r>
            <a:r>
              <a:rPr lang="ko-KR" altLang="en-US" dirty="0" smtClean="0"/>
              <a:t>사용자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웹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게시판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공지사항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690956051"/>
              </p:ext>
            </p:extLst>
          </p:nvPr>
        </p:nvGraphicFramePr>
        <p:xfrm>
          <a:off x="8458885" y="2373467"/>
          <a:ext cx="3532000" cy="404080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검색어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입력을 통한 공지사항 검색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제목을 클릭하면 </a:t>
                      </a:r>
                      <a:r>
                        <a:rPr lang="en-US" altLang="ko-KR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summary, detail 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태그의 형식으로 공지사항 내용 표시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 err="1" smtClean="0"/>
                        <a:t>jQuery</a:t>
                      </a:r>
                      <a:r>
                        <a:rPr lang="en-US" altLang="ko-KR" sz="1500" baseline="0" dirty="0" smtClean="0"/>
                        <a:t> – </a:t>
                      </a:r>
                      <a:r>
                        <a:rPr lang="ko-KR" altLang="en-US" sz="1500" baseline="0" dirty="0" smtClean="0"/>
                        <a:t>아코디언 </a:t>
                      </a:r>
                      <a:r>
                        <a:rPr lang="ko-KR" altLang="en-US" sz="1500" baseline="0" dirty="0" err="1" smtClean="0"/>
                        <a:t>메서드</a:t>
                      </a:r>
                      <a:r>
                        <a:rPr lang="ko-KR" altLang="en-US" sz="1500" baseline="0" dirty="0" smtClean="0"/>
                        <a:t> 사용</a:t>
                      </a:r>
                      <a:endParaRPr lang="en-US" altLang="ko-KR" sz="1500" baseline="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103" y="1882570"/>
            <a:ext cx="8128897" cy="46901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414866" y="2257660"/>
            <a:ext cx="7721600" cy="1422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Google Shape;173;g7c553259d1_0_81"/>
          <p:cNvSpPr/>
          <p:nvPr/>
        </p:nvSpPr>
        <p:spPr>
          <a:xfrm>
            <a:off x="70237" y="2806560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15272" y="3756257"/>
            <a:ext cx="7721600" cy="254847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Google Shape;173;g7c553259d1_0_81"/>
          <p:cNvSpPr/>
          <p:nvPr/>
        </p:nvSpPr>
        <p:spPr>
          <a:xfrm>
            <a:off x="70237" y="486819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3088995"/>
              </p:ext>
            </p:extLst>
          </p:nvPr>
        </p:nvGraphicFramePr>
        <p:xfrm>
          <a:off x="8446864" y="1502391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ht_user_w_notice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26346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err="1" smtClean="0"/>
              <a:t>유즈케이스</a:t>
            </a:r>
            <a:endParaRPr lang="ko-KR" altLang="en-US" dirty="0"/>
          </a:p>
        </p:txBody>
      </p:sp>
      <p:pic>
        <p:nvPicPr>
          <p:cNvPr id="5" name="Google Shape;54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3592" y="2894755"/>
            <a:ext cx="708000" cy="14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58;p13"/>
          <p:cNvSpPr txBox="1"/>
          <p:nvPr/>
        </p:nvSpPr>
        <p:spPr>
          <a:xfrm>
            <a:off x="27755" y="4264067"/>
            <a:ext cx="827305" cy="4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ko-KR" altLang="en-US" sz="1333" b="1" dirty="0"/>
              <a:t>사용자</a:t>
            </a:r>
            <a:endParaRPr sz="1333" b="1" dirty="0"/>
          </a:p>
        </p:txBody>
      </p:sp>
      <p:pic>
        <p:nvPicPr>
          <p:cNvPr id="7" name="Google Shape;60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282434" y="2737684"/>
            <a:ext cx="708000" cy="14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71;p13"/>
          <p:cNvSpPr txBox="1"/>
          <p:nvPr/>
        </p:nvSpPr>
        <p:spPr>
          <a:xfrm>
            <a:off x="10968434" y="4213101"/>
            <a:ext cx="1336000" cy="3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ko" altLang="en-US" sz="1333" b="1" dirty="0"/>
              <a:t>관리자</a:t>
            </a:r>
            <a:endParaRPr sz="1333" b="1" dirty="0"/>
          </a:p>
        </p:txBody>
      </p:sp>
      <p:cxnSp>
        <p:nvCxnSpPr>
          <p:cNvPr id="9" name="Google Shape;101;p13"/>
          <p:cNvCxnSpPr>
            <a:stCxn id="7" idx="1"/>
            <a:endCxn id="57" idx="3"/>
          </p:cNvCxnSpPr>
          <p:nvPr/>
        </p:nvCxnSpPr>
        <p:spPr>
          <a:xfrm flipH="1">
            <a:off x="9920084" y="3445684"/>
            <a:ext cx="1362350" cy="2976658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" name="Google Shape;103;p13"/>
          <p:cNvCxnSpPr>
            <a:stCxn id="7" idx="1"/>
            <a:endCxn id="14" idx="3"/>
          </p:cNvCxnSpPr>
          <p:nvPr/>
        </p:nvCxnSpPr>
        <p:spPr>
          <a:xfrm flipH="1" flipV="1">
            <a:off x="9920084" y="2621747"/>
            <a:ext cx="1362350" cy="82393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" name="Google Shape;104;p13"/>
          <p:cNvCxnSpPr>
            <a:stCxn id="7" idx="1"/>
            <a:endCxn id="12" idx="3"/>
          </p:cNvCxnSpPr>
          <p:nvPr/>
        </p:nvCxnSpPr>
        <p:spPr>
          <a:xfrm flipH="1">
            <a:off x="9920084" y="3445684"/>
            <a:ext cx="1362350" cy="8535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" name="Google Shape;105;p13"/>
          <p:cNvSpPr/>
          <p:nvPr/>
        </p:nvSpPr>
        <p:spPr>
          <a:xfrm>
            <a:off x="8050484" y="3275035"/>
            <a:ext cx="1869600" cy="512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dirty="0" err="1" smtClean="0">
                <a:ea typeface="맑은 고딕"/>
              </a:rPr>
              <a:t>세미나존</a:t>
            </a:r>
            <a:r>
              <a:rPr lang="ko-KR" altLang="en-US" sz="1300" dirty="0" smtClean="0">
                <a:ea typeface="맑은 고딕"/>
              </a:rPr>
              <a:t> 관리</a:t>
            </a:r>
            <a:endParaRPr lang="ko-KR" altLang="en-US" sz="1300" dirty="0">
              <a:ea typeface="맑은 고딕"/>
            </a:endParaRPr>
          </a:p>
        </p:txBody>
      </p:sp>
      <p:sp>
        <p:nvSpPr>
          <p:cNvPr id="13" name="Google Shape;114;p13"/>
          <p:cNvSpPr/>
          <p:nvPr/>
        </p:nvSpPr>
        <p:spPr>
          <a:xfrm>
            <a:off x="8050484" y="5329734"/>
            <a:ext cx="1869600" cy="512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dirty="0" smtClean="0">
                <a:ea typeface="맑은 고딕"/>
              </a:rPr>
              <a:t>게시판 관리</a:t>
            </a:r>
            <a:endParaRPr lang="en-US" altLang="ko-KR" sz="1300" dirty="0" smtClean="0">
              <a:ea typeface="맑은 고딕"/>
            </a:endParaRPr>
          </a:p>
          <a:p>
            <a:pPr algn="ctr"/>
            <a:r>
              <a:rPr lang="en-US" altLang="ko-KR" sz="1300" dirty="0" smtClean="0">
                <a:ea typeface="맑은 고딕"/>
              </a:rPr>
              <a:t>(Q&amp;A</a:t>
            </a:r>
            <a:r>
              <a:rPr lang="ko-KR" altLang="en-US" sz="1300" dirty="0" smtClean="0">
                <a:ea typeface="맑은 고딕"/>
              </a:rPr>
              <a:t>답변</a:t>
            </a:r>
            <a:r>
              <a:rPr lang="en-US" altLang="ko-KR" sz="1300" dirty="0" smtClean="0">
                <a:ea typeface="맑은 고딕"/>
              </a:rPr>
              <a:t>)</a:t>
            </a:r>
            <a:endParaRPr lang="ko-KR" altLang="en-US" sz="1300" dirty="0">
              <a:ea typeface="맑은 고딕"/>
            </a:endParaRPr>
          </a:p>
        </p:txBody>
      </p:sp>
      <p:sp>
        <p:nvSpPr>
          <p:cNvPr id="14" name="Google Shape;96;p13"/>
          <p:cNvSpPr/>
          <p:nvPr/>
        </p:nvSpPr>
        <p:spPr>
          <a:xfrm>
            <a:off x="8050484" y="2365747"/>
            <a:ext cx="1869600" cy="512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" altLang="en-US" sz="1333"/>
              <a:t>회원 관리</a:t>
            </a:r>
            <a:endParaRPr sz="1333"/>
          </a:p>
        </p:txBody>
      </p:sp>
      <p:cxnSp>
        <p:nvCxnSpPr>
          <p:cNvPr id="15" name="Google Shape;116;p13"/>
          <p:cNvCxnSpPr>
            <a:cxnSpLocks/>
            <a:stCxn id="7" idx="1"/>
            <a:endCxn id="58" idx="3"/>
          </p:cNvCxnSpPr>
          <p:nvPr/>
        </p:nvCxnSpPr>
        <p:spPr>
          <a:xfrm flipH="1" flipV="1">
            <a:off x="9920084" y="1802141"/>
            <a:ext cx="1362350" cy="164354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" name="Google Shape;117;p13"/>
          <p:cNvCxnSpPr>
            <a:stCxn id="7" idx="1"/>
            <a:endCxn id="13" idx="3"/>
          </p:cNvCxnSpPr>
          <p:nvPr/>
        </p:nvCxnSpPr>
        <p:spPr>
          <a:xfrm flipH="1">
            <a:off x="9920084" y="3445684"/>
            <a:ext cx="1362350" cy="214005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7" name="Google Shape;102;p13">
            <a:extLst>
              <a:ext uri="{FF2B5EF4-FFF2-40B4-BE49-F238E27FC236}">
                <a16:creationId xmlns="" xmlns:a16="http://schemas.microsoft.com/office/drawing/2014/main" id="{D4EAD755-BB98-41D1-9C16-8CC51AD0D492}"/>
              </a:ext>
            </a:extLst>
          </p:cNvPr>
          <p:cNvSpPr/>
          <p:nvPr/>
        </p:nvSpPr>
        <p:spPr>
          <a:xfrm>
            <a:off x="1378047" y="3660288"/>
            <a:ext cx="2219626" cy="41214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dirty="0" smtClean="0">
                <a:ea typeface="맑은 고딕"/>
              </a:rPr>
              <a:t>세미나 </a:t>
            </a:r>
            <a:r>
              <a:rPr lang="ko-KR" altLang="en-US" sz="1300" dirty="0">
                <a:ea typeface="맑은 고딕"/>
              </a:rPr>
              <a:t>조회</a:t>
            </a:r>
          </a:p>
        </p:txBody>
      </p:sp>
      <p:sp>
        <p:nvSpPr>
          <p:cNvPr id="18" name="Google Shape;102;p13">
            <a:extLst>
              <a:ext uri="{FF2B5EF4-FFF2-40B4-BE49-F238E27FC236}">
                <a16:creationId xmlns="" xmlns:a16="http://schemas.microsoft.com/office/drawing/2014/main" id="{85AB7D6F-8B57-4DEC-9E37-3F7B85052802}"/>
              </a:ext>
            </a:extLst>
          </p:cNvPr>
          <p:cNvSpPr/>
          <p:nvPr/>
        </p:nvSpPr>
        <p:spPr>
          <a:xfrm>
            <a:off x="1378047" y="5466181"/>
            <a:ext cx="2219626" cy="41214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sz="1300" dirty="0" smtClean="0"/>
              <a:t>e-Zone Q&amp;A </a:t>
            </a:r>
            <a:r>
              <a:rPr lang="ko-KR" altLang="en-US" sz="1300" dirty="0">
                <a:ea typeface="맑은 고딕"/>
              </a:rPr>
              <a:t>등록</a:t>
            </a:r>
            <a:endParaRPr sz="1300" dirty="0">
              <a:ea typeface="맑은 고딕"/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="" xmlns:a16="http://schemas.microsoft.com/office/drawing/2014/main" id="{772C3FB8-3FDC-4065-966D-CC2A9530C386}"/>
              </a:ext>
            </a:extLst>
          </p:cNvPr>
          <p:cNvCxnSpPr>
            <a:stCxn id="5" idx="3"/>
            <a:endCxn id="17" idx="1"/>
          </p:cNvCxnSpPr>
          <p:nvPr/>
        </p:nvCxnSpPr>
        <p:spPr>
          <a:xfrm>
            <a:off x="771592" y="3602755"/>
            <a:ext cx="606455" cy="2636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="" xmlns:a16="http://schemas.microsoft.com/office/drawing/2014/main" id="{9BAA9AE0-8263-4AD7-8D96-4564D0DF4032}"/>
              </a:ext>
            </a:extLst>
          </p:cNvPr>
          <p:cNvCxnSpPr>
            <a:stCxn id="5" idx="3"/>
            <a:endCxn id="18" idx="1"/>
          </p:cNvCxnSpPr>
          <p:nvPr/>
        </p:nvCxnSpPr>
        <p:spPr>
          <a:xfrm>
            <a:off x="771592" y="3602755"/>
            <a:ext cx="606455" cy="20694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Google Shape;102;p13">
            <a:extLst>
              <a:ext uri="{FF2B5EF4-FFF2-40B4-BE49-F238E27FC236}">
                <a16:creationId xmlns="" xmlns:a16="http://schemas.microsoft.com/office/drawing/2014/main" id="{66D0C005-DEF3-48FD-A074-0C0ABD142A2A}"/>
              </a:ext>
            </a:extLst>
          </p:cNvPr>
          <p:cNvSpPr/>
          <p:nvPr/>
        </p:nvSpPr>
        <p:spPr>
          <a:xfrm>
            <a:off x="4572787" y="3770549"/>
            <a:ext cx="2219626" cy="287642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dirty="0" smtClean="0">
                <a:ea typeface="맑은 고딕"/>
              </a:rPr>
              <a:t>세미나 </a:t>
            </a:r>
            <a:r>
              <a:rPr lang="ko-KR" altLang="en-US" sz="1300" dirty="0">
                <a:ea typeface="맑은 고딕"/>
              </a:rPr>
              <a:t>참여 신청</a:t>
            </a:r>
          </a:p>
        </p:txBody>
      </p:sp>
      <p:sp>
        <p:nvSpPr>
          <p:cNvPr id="22" name="Google Shape;102;p13">
            <a:extLst>
              <a:ext uri="{FF2B5EF4-FFF2-40B4-BE49-F238E27FC236}">
                <a16:creationId xmlns="" xmlns:a16="http://schemas.microsoft.com/office/drawing/2014/main" id="{C704DD7E-8B1F-4B5A-832E-6B178666BEB8}"/>
              </a:ext>
            </a:extLst>
          </p:cNvPr>
          <p:cNvSpPr/>
          <p:nvPr/>
        </p:nvSpPr>
        <p:spPr>
          <a:xfrm>
            <a:off x="1378047" y="2390219"/>
            <a:ext cx="2219626" cy="41214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dirty="0" err="1" smtClean="0">
                <a:ea typeface="맑은 고딕"/>
              </a:rPr>
              <a:t>세미나존</a:t>
            </a:r>
            <a:r>
              <a:rPr lang="ko-KR" altLang="en-US" sz="1300" dirty="0" smtClean="0">
                <a:ea typeface="맑은 고딕"/>
              </a:rPr>
              <a:t> 조회</a:t>
            </a:r>
            <a:endParaRPr lang="ko-KR" altLang="en-US" sz="1300" dirty="0">
              <a:ea typeface="맑은 고딕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="" xmlns:a16="http://schemas.microsoft.com/office/drawing/2014/main" id="{CE2FE515-B154-4255-AE81-D1963396C1ED}"/>
              </a:ext>
            </a:extLst>
          </p:cNvPr>
          <p:cNvCxnSpPr>
            <a:cxnSpLocks/>
            <a:stCxn id="5" idx="3"/>
            <a:endCxn id="34" idx="1"/>
          </p:cNvCxnSpPr>
          <p:nvPr/>
        </p:nvCxnSpPr>
        <p:spPr>
          <a:xfrm>
            <a:off x="771592" y="3602755"/>
            <a:ext cx="606455" cy="9367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="" xmlns:a16="http://schemas.microsoft.com/office/drawing/2014/main" id="{035063CF-0BE5-4174-A7B5-34F632784F0C}"/>
              </a:ext>
            </a:extLst>
          </p:cNvPr>
          <p:cNvCxnSpPr>
            <a:cxnSpLocks/>
            <a:stCxn id="5" idx="3"/>
            <a:endCxn id="22" idx="1"/>
          </p:cNvCxnSpPr>
          <p:nvPr/>
        </p:nvCxnSpPr>
        <p:spPr>
          <a:xfrm flipV="1">
            <a:off x="771592" y="2596291"/>
            <a:ext cx="606455" cy="10064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Google Shape;102;p13">
            <a:extLst>
              <a:ext uri="{FF2B5EF4-FFF2-40B4-BE49-F238E27FC236}">
                <a16:creationId xmlns="" xmlns:a16="http://schemas.microsoft.com/office/drawing/2014/main" id="{C704DD7E-8B1F-4B5A-832E-6B178666BEB8}"/>
              </a:ext>
            </a:extLst>
          </p:cNvPr>
          <p:cNvSpPr/>
          <p:nvPr/>
        </p:nvSpPr>
        <p:spPr>
          <a:xfrm>
            <a:off x="4572787" y="1414458"/>
            <a:ext cx="2219626" cy="287642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33" dirty="0"/>
              <a:t>로그인 </a:t>
            </a:r>
            <a:r>
              <a:rPr lang="en-US" altLang="ko-KR" sz="1333" dirty="0"/>
              <a:t>/ </a:t>
            </a:r>
            <a:r>
              <a:rPr lang="ko-KR" altLang="en-US" sz="1333" dirty="0"/>
              <a:t>회원가입</a:t>
            </a:r>
            <a:endParaRPr sz="1333" dirty="0"/>
          </a:p>
        </p:txBody>
      </p:sp>
      <p:sp>
        <p:nvSpPr>
          <p:cNvPr id="26" name="Google Shape;102;p13">
            <a:extLst>
              <a:ext uri="{FF2B5EF4-FFF2-40B4-BE49-F238E27FC236}">
                <a16:creationId xmlns="" xmlns:a16="http://schemas.microsoft.com/office/drawing/2014/main" id="{C704DD7E-8B1F-4B5A-832E-6B178666BEB8}"/>
              </a:ext>
            </a:extLst>
          </p:cNvPr>
          <p:cNvSpPr/>
          <p:nvPr/>
        </p:nvSpPr>
        <p:spPr>
          <a:xfrm>
            <a:off x="1378047" y="1327932"/>
            <a:ext cx="2219626" cy="41214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dirty="0" err="1" smtClean="0">
                <a:ea typeface="맑은 고딕"/>
              </a:rPr>
              <a:t>메인화면</a:t>
            </a:r>
            <a:endParaRPr lang="ko-KR" altLang="en-US" sz="1300" dirty="0">
              <a:ea typeface="맑은 고딕"/>
            </a:endParaRPr>
          </a:p>
        </p:txBody>
      </p:sp>
      <p:sp>
        <p:nvSpPr>
          <p:cNvPr id="27" name="Google Shape;102;p13">
            <a:extLst>
              <a:ext uri="{FF2B5EF4-FFF2-40B4-BE49-F238E27FC236}">
                <a16:creationId xmlns="" xmlns:a16="http://schemas.microsoft.com/office/drawing/2014/main" id="{C704DD7E-8B1F-4B5A-832E-6B178666BEB8}"/>
              </a:ext>
            </a:extLst>
          </p:cNvPr>
          <p:cNvSpPr/>
          <p:nvPr/>
        </p:nvSpPr>
        <p:spPr>
          <a:xfrm>
            <a:off x="1378047" y="6290468"/>
            <a:ext cx="2219626" cy="41214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smtClean="0">
                <a:ea typeface="맑은 고딕"/>
              </a:rPr>
              <a:t>게시판 확인</a:t>
            </a:r>
            <a:endParaRPr lang="ko-KR" altLang="en-US" sz="1300" dirty="0">
              <a:ea typeface="맑은 고딕"/>
            </a:endParaRPr>
          </a:p>
        </p:txBody>
      </p:sp>
      <p:sp>
        <p:nvSpPr>
          <p:cNvPr id="28" name="Google Shape;102;p13">
            <a:extLst>
              <a:ext uri="{FF2B5EF4-FFF2-40B4-BE49-F238E27FC236}">
                <a16:creationId xmlns="" xmlns:a16="http://schemas.microsoft.com/office/drawing/2014/main" id="{66D0C005-DEF3-48FD-A074-0C0ABD142A2A}"/>
              </a:ext>
            </a:extLst>
          </p:cNvPr>
          <p:cNvSpPr/>
          <p:nvPr/>
        </p:nvSpPr>
        <p:spPr>
          <a:xfrm>
            <a:off x="1378047" y="4879609"/>
            <a:ext cx="2219626" cy="41214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dirty="0">
                <a:ea typeface="맑은 고딕"/>
              </a:rPr>
              <a:t>불량 </a:t>
            </a:r>
            <a:r>
              <a:rPr lang="ko-KR" altLang="en-US" sz="1300" dirty="0" smtClean="0">
                <a:ea typeface="맑은 고딕"/>
              </a:rPr>
              <a:t>세미나 </a:t>
            </a:r>
            <a:r>
              <a:rPr lang="ko-KR" altLang="en-US" sz="1300" dirty="0">
                <a:ea typeface="맑은 고딕"/>
              </a:rPr>
              <a:t>신고</a:t>
            </a:r>
          </a:p>
        </p:txBody>
      </p:sp>
      <p:sp>
        <p:nvSpPr>
          <p:cNvPr id="29" name="Google Shape;105;p13"/>
          <p:cNvSpPr/>
          <p:nvPr/>
        </p:nvSpPr>
        <p:spPr>
          <a:xfrm>
            <a:off x="8050484" y="4216217"/>
            <a:ext cx="1869600" cy="512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dirty="0" smtClean="0">
                <a:ea typeface="맑은 고딕"/>
              </a:rPr>
              <a:t>세미나 관리</a:t>
            </a:r>
            <a:endParaRPr sz="1333" dirty="0"/>
          </a:p>
        </p:txBody>
      </p:sp>
      <p:sp>
        <p:nvSpPr>
          <p:cNvPr id="30" name="Google Shape;102;p13">
            <a:extLst>
              <a:ext uri="{FF2B5EF4-FFF2-40B4-BE49-F238E27FC236}">
                <a16:creationId xmlns="" xmlns:a16="http://schemas.microsoft.com/office/drawing/2014/main" id="{C704DD7E-8B1F-4B5A-832E-6B178666BEB8}"/>
              </a:ext>
            </a:extLst>
          </p:cNvPr>
          <p:cNvSpPr/>
          <p:nvPr/>
        </p:nvSpPr>
        <p:spPr>
          <a:xfrm>
            <a:off x="4572787" y="1860776"/>
            <a:ext cx="2219626" cy="287642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33" dirty="0" err="1" smtClean="0"/>
              <a:t>마이페이지</a:t>
            </a:r>
            <a:endParaRPr sz="1333" dirty="0"/>
          </a:p>
        </p:txBody>
      </p:sp>
      <p:sp>
        <p:nvSpPr>
          <p:cNvPr id="31" name="Google Shape;102;p13">
            <a:extLst>
              <a:ext uri="{FF2B5EF4-FFF2-40B4-BE49-F238E27FC236}">
                <a16:creationId xmlns="" xmlns:a16="http://schemas.microsoft.com/office/drawing/2014/main" id="{C704DD7E-8B1F-4B5A-832E-6B178666BEB8}"/>
              </a:ext>
            </a:extLst>
          </p:cNvPr>
          <p:cNvSpPr/>
          <p:nvPr/>
        </p:nvSpPr>
        <p:spPr>
          <a:xfrm>
            <a:off x="4572787" y="6098557"/>
            <a:ext cx="2219626" cy="287642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dirty="0" smtClean="0">
                <a:ea typeface="맑은 고딕"/>
              </a:rPr>
              <a:t>공지사항</a:t>
            </a:r>
            <a:endParaRPr lang="ko-KR" altLang="en-US" sz="1300" dirty="0">
              <a:ea typeface="맑은 고딕"/>
            </a:endParaRPr>
          </a:p>
        </p:txBody>
      </p:sp>
      <p:sp>
        <p:nvSpPr>
          <p:cNvPr id="32" name="Google Shape;102;p13">
            <a:extLst>
              <a:ext uri="{FF2B5EF4-FFF2-40B4-BE49-F238E27FC236}">
                <a16:creationId xmlns="" xmlns:a16="http://schemas.microsoft.com/office/drawing/2014/main" id="{C704DD7E-8B1F-4B5A-832E-6B178666BEB8}"/>
              </a:ext>
            </a:extLst>
          </p:cNvPr>
          <p:cNvSpPr/>
          <p:nvPr/>
        </p:nvSpPr>
        <p:spPr>
          <a:xfrm>
            <a:off x="4572787" y="6438789"/>
            <a:ext cx="2219626" cy="287642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altLang="ko-KR" sz="1300" dirty="0" smtClean="0">
                <a:ea typeface="맑은 고딕"/>
              </a:rPr>
              <a:t>FAQ</a:t>
            </a:r>
            <a:endParaRPr lang="ko-KR" altLang="en-US" sz="1300" dirty="0">
              <a:ea typeface="맑은 고딕"/>
            </a:endParaRPr>
          </a:p>
        </p:txBody>
      </p:sp>
      <p:sp>
        <p:nvSpPr>
          <p:cNvPr id="33" name="Google Shape;102;p13">
            <a:extLst>
              <a:ext uri="{FF2B5EF4-FFF2-40B4-BE49-F238E27FC236}">
                <a16:creationId xmlns="" xmlns:a16="http://schemas.microsoft.com/office/drawing/2014/main" id="{C704DD7E-8B1F-4B5A-832E-6B178666BEB8}"/>
              </a:ext>
            </a:extLst>
          </p:cNvPr>
          <p:cNvSpPr/>
          <p:nvPr/>
        </p:nvSpPr>
        <p:spPr>
          <a:xfrm>
            <a:off x="4572787" y="5758324"/>
            <a:ext cx="2219626" cy="287642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altLang="ko-KR" sz="1300" dirty="0" smtClean="0">
                <a:ea typeface="맑은 고딕"/>
              </a:rPr>
              <a:t>Q&amp;A</a:t>
            </a:r>
            <a:endParaRPr lang="ko-KR" altLang="en-US" sz="1300" dirty="0">
              <a:ea typeface="맑은 고딕"/>
            </a:endParaRPr>
          </a:p>
        </p:txBody>
      </p:sp>
      <p:sp>
        <p:nvSpPr>
          <p:cNvPr id="34" name="Google Shape;102;p13">
            <a:extLst>
              <a:ext uri="{FF2B5EF4-FFF2-40B4-BE49-F238E27FC236}">
                <a16:creationId xmlns="" xmlns:a16="http://schemas.microsoft.com/office/drawing/2014/main" id="{66D0C005-DEF3-48FD-A074-0C0ABD142A2A}"/>
              </a:ext>
            </a:extLst>
          </p:cNvPr>
          <p:cNvSpPr/>
          <p:nvPr/>
        </p:nvSpPr>
        <p:spPr>
          <a:xfrm>
            <a:off x="1378047" y="4333429"/>
            <a:ext cx="2219626" cy="41214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dirty="0" err="1" smtClean="0">
                <a:ea typeface="맑은 고딕"/>
              </a:rPr>
              <a:t>밋업</a:t>
            </a:r>
            <a:r>
              <a:rPr lang="ko-KR" altLang="en-US" sz="1300" dirty="0" smtClean="0">
                <a:ea typeface="맑은 고딕"/>
              </a:rPr>
              <a:t> 조회 및 등록</a:t>
            </a:r>
            <a:endParaRPr lang="ko-KR" altLang="en-US" sz="1300" dirty="0">
              <a:ea typeface="맑은 고딕"/>
            </a:endParaRPr>
          </a:p>
        </p:txBody>
      </p:sp>
      <p:sp>
        <p:nvSpPr>
          <p:cNvPr id="35" name="Google Shape;102;p13">
            <a:extLst>
              <a:ext uri="{FF2B5EF4-FFF2-40B4-BE49-F238E27FC236}">
                <a16:creationId xmlns="" xmlns:a16="http://schemas.microsoft.com/office/drawing/2014/main" id="{66D0C005-DEF3-48FD-A074-0C0ABD142A2A}"/>
              </a:ext>
            </a:extLst>
          </p:cNvPr>
          <p:cNvSpPr/>
          <p:nvPr/>
        </p:nvSpPr>
        <p:spPr>
          <a:xfrm>
            <a:off x="4572787" y="5109502"/>
            <a:ext cx="2219626" cy="287642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dirty="0" err="1" smtClean="0">
                <a:ea typeface="맑은 고딕"/>
              </a:rPr>
              <a:t>밋업</a:t>
            </a:r>
            <a:r>
              <a:rPr lang="ko-KR" altLang="en-US" sz="1300" dirty="0" smtClean="0">
                <a:ea typeface="맑은 고딕"/>
              </a:rPr>
              <a:t> 참가신청</a:t>
            </a:r>
            <a:endParaRPr lang="ko-KR" altLang="en-US" sz="1300" dirty="0">
              <a:ea typeface="맑은 고딕"/>
            </a:endParaRPr>
          </a:p>
        </p:txBody>
      </p:sp>
      <p:sp>
        <p:nvSpPr>
          <p:cNvPr id="36" name="Google Shape;102;p13">
            <a:extLst>
              <a:ext uri="{FF2B5EF4-FFF2-40B4-BE49-F238E27FC236}">
                <a16:creationId xmlns="" xmlns:a16="http://schemas.microsoft.com/office/drawing/2014/main" id="{C704DD7E-8B1F-4B5A-832E-6B178666BEB8}"/>
              </a:ext>
            </a:extLst>
          </p:cNvPr>
          <p:cNvSpPr/>
          <p:nvPr/>
        </p:nvSpPr>
        <p:spPr>
          <a:xfrm>
            <a:off x="4572787" y="2307094"/>
            <a:ext cx="2219626" cy="41214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dirty="0" err="1" smtClean="0">
                <a:ea typeface="맑은 고딕"/>
              </a:rPr>
              <a:t>세미나존</a:t>
            </a:r>
            <a:r>
              <a:rPr lang="ko-KR" altLang="en-US" sz="1300" dirty="0" smtClean="0">
                <a:ea typeface="맑은 고딕"/>
              </a:rPr>
              <a:t> 대여 예</a:t>
            </a:r>
            <a:r>
              <a:rPr lang="ko-KR" altLang="en-US" sz="1300" dirty="0">
                <a:ea typeface="맑은 고딕"/>
              </a:rPr>
              <a:t>약</a:t>
            </a:r>
            <a:endParaRPr lang="en-US" altLang="ko-KR" sz="1300" dirty="0" smtClean="0">
              <a:ea typeface="맑은 고딕"/>
            </a:endParaRPr>
          </a:p>
          <a:p>
            <a:pPr algn="ctr"/>
            <a:r>
              <a:rPr lang="ko-KR" altLang="en-US" sz="1300" dirty="0" smtClean="0">
                <a:ea typeface="맑은 고딕"/>
              </a:rPr>
              <a:t>및 세미나 개최</a:t>
            </a:r>
            <a:endParaRPr lang="ko-KR" altLang="en-US" sz="1300" dirty="0">
              <a:ea typeface="맑은 고딕"/>
            </a:endParaRPr>
          </a:p>
        </p:txBody>
      </p:sp>
      <p:sp>
        <p:nvSpPr>
          <p:cNvPr id="37" name="Google Shape;102;p13">
            <a:extLst>
              <a:ext uri="{FF2B5EF4-FFF2-40B4-BE49-F238E27FC236}">
                <a16:creationId xmlns="" xmlns:a16="http://schemas.microsoft.com/office/drawing/2014/main" id="{85AB7D6F-8B57-4DEC-9E37-3F7B85052802}"/>
              </a:ext>
            </a:extLst>
          </p:cNvPr>
          <p:cNvSpPr/>
          <p:nvPr/>
        </p:nvSpPr>
        <p:spPr>
          <a:xfrm>
            <a:off x="4572787" y="4216867"/>
            <a:ext cx="2219626" cy="287642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dirty="0" smtClean="0">
                <a:ea typeface="맑은 고딕"/>
              </a:rPr>
              <a:t>세미나 문의하기</a:t>
            </a:r>
            <a:endParaRPr sz="1300" dirty="0">
              <a:ea typeface="맑은 고딕"/>
            </a:endParaRPr>
          </a:p>
        </p:txBody>
      </p:sp>
      <p:sp>
        <p:nvSpPr>
          <p:cNvPr id="38" name="Google Shape;102;p13">
            <a:extLst>
              <a:ext uri="{FF2B5EF4-FFF2-40B4-BE49-F238E27FC236}">
                <a16:creationId xmlns="" xmlns:a16="http://schemas.microsoft.com/office/drawing/2014/main" id="{85AB7D6F-8B57-4DEC-9E37-3F7B85052802}"/>
              </a:ext>
            </a:extLst>
          </p:cNvPr>
          <p:cNvSpPr/>
          <p:nvPr/>
        </p:nvSpPr>
        <p:spPr>
          <a:xfrm>
            <a:off x="4572787" y="2877913"/>
            <a:ext cx="2219626" cy="287642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dirty="0" err="1" smtClean="0"/>
              <a:t>세미나존</a:t>
            </a:r>
            <a:r>
              <a:rPr lang="ko-KR" altLang="en-US" sz="1300" dirty="0" smtClean="0"/>
              <a:t> 문의하기</a:t>
            </a:r>
            <a:endParaRPr sz="1300" dirty="0">
              <a:ea typeface="맑은 고딕"/>
            </a:endParaRPr>
          </a:p>
        </p:txBody>
      </p:sp>
      <p:sp>
        <p:nvSpPr>
          <p:cNvPr id="39" name="Google Shape;102;p13">
            <a:extLst>
              <a:ext uri="{FF2B5EF4-FFF2-40B4-BE49-F238E27FC236}">
                <a16:creationId xmlns="" xmlns:a16="http://schemas.microsoft.com/office/drawing/2014/main" id="{85AB7D6F-8B57-4DEC-9E37-3F7B85052802}"/>
              </a:ext>
            </a:extLst>
          </p:cNvPr>
          <p:cNvSpPr/>
          <p:nvPr/>
        </p:nvSpPr>
        <p:spPr>
          <a:xfrm>
            <a:off x="4572787" y="4663185"/>
            <a:ext cx="2219626" cy="287642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dirty="0" smtClean="0">
                <a:ea typeface="맑은 고딕"/>
              </a:rPr>
              <a:t>세미나 후기</a:t>
            </a:r>
            <a:endParaRPr sz="1300" dirty="0">
              <a:ea typeface="맑은 고딕"/>
            </a:endParaRPr>
          </a:p>
        </p:txBody>
      </p:sp>
      <p:sp>
        <p:nvSpPr>
          <p:cNvPr id="40" name="Google Shape;102;p13">
            <a:extLst>
              <a:ext uri="{FF2B5EF4-FFF2-40B4-BE49-F238E27FC236}">
                <a16:creationId xmlns="" xmlns:a16="http://schemas.microsoft.com/office/drawing/2014/main" id="{85AB7D6F-8B57-4DEC-9E37-3F7B85052802}"/>
              </a:ext>
            </a:extLst>
          </p:cNvPr>
          <p:cNvSpPr/>
          <p:nvPr/>
        </p:nvSpPr>
        <p:spPr>
          <a:xfrm>
            <a:off x="4572787" y="3324231"/>
            <a:ext cx="2219626" cy="287642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dirty="0" err="1" smtClean="0"/>
              <a:t>세미나존</a:t>
            </a:r>
            <a:r>
              <a:rPr lang="ko-KR" altLang="en-US" sz="1300" dirty="0" smtClean="0"/>
              <a:t> 후기</a:t>
            </a:r>
            <a:endParaRPr sz="1300" dirty="0">
              <a:ea typeface="맑은 고딕"/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="" xmlns:a16="http://schemas.microsoft.com/office/drawing/2014/main" id="{035063CF-0BE5-4174-A7B5-34F632784F0C}"/>
              </a:ext>
            </a:extLst>
          </p:cNvPr>
          <p:cNvCxnSpPr>
            <a:cxnSpLocks/>
            <a:stCxn id="5" idx="3"/>
            <a:endCxn id="26" idx="1"/>
          </p:cNvCxnSpPr>
          <p:nvPr/>
        </p:nvCxnSpPr>
        <p:spPr>
          <a:xfrm flipV="1">
            <a:off x="771592" y="1534004"/>
            <a:ext cx="606455" cy="20687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="" xmlns:a16="http://schemas.microsoft.com/office/drawing/2014/main" id="{CE2FE515-B154-4255-AE81-D1963396C1ED}"/>
              </a:ext>
            </a:extLst>
          </p:cNvPr>
          <p:cNvCxnSpPr>
            <a:cxnSpLocks/>
            <a:stCxn id="5" idx="3"/>
            <a:endCxn id="28" idx="1"/>
          </p:cNvCxnSpPr>
          <p:nvPr/>
        </p:nvCxnSpPr>
        <p:spPr>
          <a:xfrm>
            <a:off x="771592" y="3602755"/>
            <a:ext cx="606455" cy="14829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="" xmlns:a16="http://schemas.microsoft.com/office/drawing/2014/main" id="{9BAA9AE0-8263-4AD7-8D96-4564D0DF4032}"/>
              </a:ext>
            </a:extLst>
          </p:cNvPr>
          <p:cNvCxnSpPr>
            <a:stCxn id="5" idx="3"/>
            <a:endCxn id="27" idx="1"/>
          </p:cNvCxnSpPr>
          <p:nvPr/>
        </p:nvCxnSpPr>
        <p:spPr>
          <a:xfrm>
            <a:off x="771592" y="3602755"/>
            <a:ext cx="606455" cy="28937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="" xmlns:a16="http://schemas.microsoft.com/office/drawing/2014/main" id="{035063CF-0BE5-4174-A7B5-34F632784F0C}"/>
              </a:ext>
            </a:extLst>
          </p:cNvPr>
          <p:cNvCxnSpPr>
            <a:cxnSpLocks/>
            <a:stCxn id="26" idx="3"/>
            <a:endCxn id="25" idx="1"/>
          </p:cNvCxnSpPr>
          <p:nvPr/>
        </p:nvCxnSpPr>
        <p:spPr>
          <a:xfrm>
            <a:off x="3597673" y="1534004"/>
            <a:ext cx="975114" cy="242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="" xmlns:a16="http://schemas.microsoft.com/office/drawing/2014/main" id="{035063CF-0BE5-4174-A7B5-34F632784F0C}"/>
              </a:ext>
            </a:extLst>
          </p:cNvPr>
          <p:cNvCxnSpPr>
            <a:cxnSpLocks/>
            <a:stCxn id="26" idx="3"/>
            <a:endCxn id="30" idx="1"/>
          </p:cNvCxnSpPr>
          <p:nvPr/>
        </p:nvCxnSpPr>
        <p:spPr>
          <a:xfrm>
            <a:off x="3597673" y="1534004"/>
            <a:ext cx="975114" cy="4705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="" xmlns:a16="http://schemas.microsoft.com/office/drawing/2014/main" id="{035063CF-0BE5-4174-A7B5-34F632784F0C}"/>
              </a:ext>
            </a:extLst>
          </p:cNvPr>
          <p:cNvCxnSpPr>
            <a:cxnSpLocks/>
            <a:stCxn id="22" idx="3"/>
            <a:endCxn id="36" idx="1"/>
          </p:cNvCxnSpPr>
          <p:nvPr/>
        </p:nvCxnSpPr>
        <p:spPr>
          <a:xfrm flipV="1">
            <a:off x="3597673" y="2513166"/>
            <a:ext cx="975114" cy="831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="" xmlns:a16="http://schemas.microsoft.com/office/drawing/2014/main" id="{035063CF-0BE5-4174-A7B5-34F632784F0C}"/>
              </a:ext>
            </a:extLst>
          </p:cNvPr>
          <p:cNvCxnSpPr>
            <a:cxnSpLocks/>
            <a:stCxn id="22" idx="3"/>
            <a:endCxn id="38" idx="1"/>
          </p:cNvCxnSpPr>
          <p:nvPr/>
        </p:nvCxnSpPr>
        <p:spPr>
          <a:xfrm>
            <a:off x="3597673" y="2596291"/>
            <a:ext cx="975114" cy="4254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="" xmlns:a16="http://schemas.microsoft.com/office/drawing/2014/main" id="{035063CF-0BE5-4174-A7B5-34F632784F0C}"/>
              </a:ext>
            </a:extLst>
          </p:cNvPr>
          <p:cNvCxnSpPr>
            <a:cxnSpLocks/>
            <a:stCxn id="22" idx="3"/>
            <a:endCxn id="40" idx="1"/>
          </p:cNvCxnSpPr>
          <p:nvPr/>
        </p:nvCxnSpPr>
        <p:spPr>
          <a:xfrm>
            <a:off x="3597673" y="2596291"/>
            <a:ext cx="975114" cy="8717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="" xmlns:a16="http://schemas.microsoft.com/office/drawing/2014/main" id="{035063CF-0BE5-4174-A7B5-34F632784F0C}"/>
              </a:ext>
            </a:extLst>
          </p:cNvPr>
          <p:cNvCxnSpPr>
            <a:cxnSpLocks/>
            <a:stCxn id="17" idx="3"/>
            <a:endCxn id="21" idx="1"/>
          </p:cNvCxnSpPr>
          <p:nvPr/>
        </p:nvCxnSpPr>
        <p:spPr>
          <a:xfrm>
            <a:off x="3597673" y="3866360"/>
            <a:ext cx="975114" cy="480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="" xmlns:a16="http://schemas.microsoft.com/office/drawing/2014/main" id="{035063CF-0BE5-4174-A7B5-34F632784F0C}"/>
              </a:ext>
            </a:extLst>
          </p:cNvPr>
          <p:cNvCxnSpPr>
            <a:cxnSpLocks/>
            <a:stCxn id="17" idx="3"/>
            <a:endCxn id="37" idx="1"/>
          </p:cNvCxnSpPr>
          <p:nvPr/>
        </p:nvCxnSpPr>
        <p:spPr>
          <a:xfrm>
            <a:off x="3597673" y="3866360"/>
            <a:ext cx="975114" cy="4943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="" xmlns:a16="http://schemas.microsoft.com/office/drawing/2014/main" id="{035063CF-0BE5-4174-A7B5-34F632784F0C}"/>
              </a:ext>
            </a:extLst>
          </p:cNvPr>
          <p:cNvCxnSpPr>
            <a:cxnSpLocks/>
            <a:stCxn id="17" idx="3"/>
            <a:endCxn id="39" idx="1"/>
          </p:cNvCxnSpPr>
          <p:nvPr/>
        </p:nvCxnSpPr>
        <p:spPr>
          <a:xfrm>
            <a:off x="3597673" y="3866360"/>
            <a:ext cx="975114" cy="9406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="" xmlns:a16="http://schemas.microsoft.com/office/drawing/2014/main" id="{035063CF-0BE5-4174-A7B5-34F632784F0C}"/>
              </a:ext>
            </a:extLst>
          </p:cNvPr>
          <p:cNvCxnSpPr>
            <a:cxnSpLocks/>
            <a:stCxn id="34" idx="3"/>
            <a:endCxn id="35" idx="1"/>
          </p:cNvCxnSpPr>
          <p:nvPr/>
        </p:nvCxnSpPr>
        <p:spPr>
          <a:xfrm>
            <a:off x="3597673" y="4539501"/>
            <a:ext cx="975114" cy="7138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="" xmlns:a16="http://schemas.microsoft.com/office/drawing/2014/main" id="{035063CF-0BE5-4174-A7B5-34F632784F0C}"/>
              </a:ext>
            </a:extLst>
          </p:cNvPr>
          <p:cNvCxnSpPr>
            <a:cxnSpLocks/>
            <a:stCxn id="18" idx="3"/>
            <a:endCxn id="33" idx="1"/>
          </p:cNvCxnSpPr>
          <p:nvPr/>
        </p:nvCxnSpPr>
        <p:spPr>
          <a:xfrm>
            <a:off x="3597673" y="5672253"/>
            <a:ext cx="975114" cy="2298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="" xmlns:a16="http://schemas.microsoft.com/office/drawing/2014/main" id="{035063CF-0BE5-4174-A7B5-34F632784F0C}"/>
              </a:ext>
            </a:extLst>
          </p:cNvPr>
          <p:cNvCxnSpPr>
            <a:cxnSpLocks/>
            <a:stCxn id="27" idx="3"/>
            <a:endCxn id="33" idx="1"/>
          </p:cNvCxnSpPr>
          <p:nvPr/>
        </p:nvCxnSpPr>
        <p:spPr>
          <a:xfrm flipV="1">
            <a:off x="3597673" y="5902145"/>
            <a:ext cx="975114" cy="5943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="" xmlns:a16="http://schemas.microsoft.com/office/drawing/2014/main" id="{035063CF-0BE5-4174-A7B5-34F632784F0C}"/>
              </a:ext>
            </a:extLst>
          </p:cNvPr>
          <p:cNvCxnSpPr>
            <a:cxnSpLocks/>
            <a:stCxn id="27" idx="3"/>
            <a:endCxn id="31" idx="1"/>
          </p:cNvCxnSpPr>
          <p:nvPr/>
        </p:nvCxnSpPr>
        <p:spPr>
          <a:xfrm flipV="1">
            <a:off x="3597673" y="6242378"/>
            <a:ext cx="975114" cy="2541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="" xmlns:a16="http://schemas.microsoft.com/office/drawing/2014/main" id="{035063CF-0BE5-4174-A7B5-34F632784F0C}"/>
              </a:ext>
            </a:extLst>
          </p:cNvPr>
          <p:cNvCxnSpPr>
            <a:cxnSpLocks/>
            <a:stCxn id="27" idx="3"/>
            <a:endCxn id="32" idx="1"/>
          </p:cNvCxnSpPr>
          <p:nvPr/>
        </p:nvCxnSpPr>
        <p:spPr>
          <a:xfrm>
            <a:off x="3597673" y="6496540"/>
            <a:ext cx="975114" cy="860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Google Shape;96;p13"/>
          <p:cNvSpPr/>
          <p:nvPr/>
        </p:nvSpPr>
        <p:spPr>
          <a:xfrm>
            <a:off x="8050484" y="6166342"/>
            <a:ext cx="1869600" cy="512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33" dirty="0" smtClean="0"/>
              <a:t>관리자 계정</a:t>
            </a:r>
            <a:r>
              <a:rPr lang="ko" altLang="en-US" sz="1333" dirty="0" smtClean="0"/>
              <a:t> </a:t>
            </a:r>
            <a:r>
              <a:rPr lang="ko" altLang="en-US" sz="1333" dirty="0"/>
              <a:t>관리</a:t>
            </a:r>
            <a:endParaRPr sz="1333" dirty="0"/>
          </a:p>
        </p:txBody>
      </p:sp>
      <p:sp>
        <p:nvSpPr>
          <p:cNvPr id="58" name="Google Shape;96;p13"/>
          <p:cNvSpPr/>
          <p:nvPr/>
        </p:nvSpPr>
        <p:spPr>
          <a:xfrm>
            <a:off x="8050484" y="1546141"/>
            <a:ext cx="1869600" cy="512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400" dirty="0" err="1"/>
              <a:t>메인화면</a:t>
            </a:r>
            <a:r>
              <a:rPr lang="ko-KR" altLang="en-US" sz="1400" dirty="0"/>
              <a:t> 관리</a:t>
            </a:r>
          </a:p>
          <a:p>
            <a:pPr algn="ctr"/>
            <a:r>
              <a:rPr lang="ko-KR" altLang="en-US" sz="1400" dirty="0"/>
              <a:t>(</a:t>
            </a:r>
            <a:r>
              <a:rPr lang="ko-KR" altLang="en-US" sz="1400" dirty="0" err="1"/>
              <a:t>캐러셀</a:t>
            </a:r>
            <a:r>
              <a:rPr lang="ko-KR" altLang="en-US" sz="1400" dirty="0"/>
              <a:t> 이미지)</a:t>
            </a:r>
          </a:p>
        </p:txBody>
      </p:sp>
      <p:cxnSp>
        <p:nvCxnSpPr>
          <p:cNvPr id="59" name="Google Shape;103;p13"/>
          <p:cNvCxnSpPr>
            <a:stCxn id="14" idx="1"/>
            <a:endCxn id="25" idx="3"/>
          </p:cNvCxnSpPr>
          <p:nvPr/>
        </p:nvCxnSpPr>
        <p:spPr>
          <a:xfrm flipH="1" flipV="1">
            <a:off x="6792413" y="1558279"/>
            <a:ext cx="1258071" cy="1063468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0" name="Google Shape;103;p13"/>
          <p:cNvCxnSpPr>
            <a:stCxn id="14" idx="1"/>
            <a:endCxn id="30" idx="3"/>
          </p:cNvCxnSpPr>
          <p:nvPr/>
        </p:nvCxnSpPr>
        <p:spPr>
          <a:xfrm flipH="1" flipV="1">
            <a:off x="6792413" y="2004597"/>
            <a:ext cx="1258071" cy="61715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1" name="Google Shape;103;p13"/>
          <p:cNvCxnSpPr>
            <a:stCxn id="12" idx="1"/>
            <a:endCxn id="36" idx="3"/>
          </p:cNvCxnSpPr>
          <p:nvPr/>
        </p:nvCxnSpPr>
        <p:spPr>
          <a:xfrm flipH="1" flipV="1">
            <a:off x="6792413" y="2513166"/>
            <a:ext cx="1258071" cy="101786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2" name="Google Shape;103;p13"/>
          <p:cNvCxnSpPr>
            <a:stCxn id="12" idx="1"/>
            <a:endCxn id="38" idx="3"/>
          </p:cNvCxnSpPr>
          <p:nvPr/>
        </p:nvCxnSpPr>
        <p:spPr>
          <a:xfrm flipH="1" flipV="1">
            <a:off x="6792413" y="3021734"/>
            <a:ext cx="1258071" cy="50930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3" name="Google Shape;103;p13"/>
          <p:cNvCxnSpPr>
            <a:stCxn id="29" idx="1"/>
            <a:endCxn id="21" idx="3"/>
          </p:cNvCxnSpPr>
          <p:nvPr/>
        </p:nvCxnSpPr>
        <p:spPr>
          <a:xfrm flipH="1" flipV="1">
            <a:off x="6792413" y="3914370"/>
            <a:ext cx="1258071" cy="55784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4" name="Google Shape;103;p13"/>
          <p:cNvCxnSpPr>
            <a:stCxn id="13" idx="1"/>
            <a:endCxn id="33" idx="3"/>
          </p:cNvCxnSpPr>
          <p:nvPr/>
        </p:nvCxnSpPr>
        <p:spPr>
          <a:xfrm flipH="1">
            <a:off x="6792413" y="5585734"/>
            <a:ext cx="1258071" cy="31641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5" name="Google Shape;103;p13"/>
          <p:cNvCxnSpPr>
            <a:stCxn id="13" idx="1"/>
            <a:endCxn id="31" idx="3"/>
          </p:cNvCxnSpPr>
          <p:nvPr/>
        </p:nvCxnSpPr>
        <p:spPr>
          <a:xfrm flipH="1">
            <a:off x="6792413" y="5585734"/>
            <a:ext cx="1258071" cy="656644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6" name="Google Shape;103;p13"/>
          <p:cNvCxnSpPr>
            <a:stCxn id="13" idx="1"/>
            <a:endCxn id="32" idx="3"/>
          </p:cNvCxnSpPr>
          <p:nvPr/>
        </p:nvCxnSpPr>
        <p:spPr>
          <a:xfrm flipH="1">
            <a:off x="6792413" y="5585734"/>
            <a:ext cx="1258071" cy="99687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7" name="Google Shape;104;p13"/>
          <p:cNvCxnSpPr>
            <a:stCxn id="7" idx="1"/>
            <a:endCxn id="29" idx="3"/>
          </p:cNvCxnSpPr>
          <p:nvPr/>
        </p:nvCxnSpPr>
        <p:spPr>
          <a:xfrm flipH="1">
            <a:off x="9920084" y="3445684"/>
            <a:ext cx="1362350" cy="102653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2055977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화면 구현</a:t>
            </a:r>
            <a:r>
              <a:rPr lang="en-US" altLang="ko-KR" dirty="0" smtClean="0"/>
              <a:t>] </a:t>
            </a:r>
            <a:r>
              <a:rPr lang="ko-KR" altLang="en-US" dirty="0" smtClean="0"/>
              <a:t>사용자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웹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게시판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공지사항</a:t>
            </a:r>
            <a:endParaRPr lang="ko-KR" altLang="en-US" dirty="0"/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7217010"/>
              </p:ext>
            </p:extLst>
          </p:nvPr>
        </p:nvGraphicFramePr>
        <p:xfrm>
          <a:off x="8446864" y="1502391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ht_user_w_notice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859" y="1093509"/>
            <a:ext cx="7655359" cy="552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직사각형 17"/>
          <p:cNvSpPr/>
          <p:nvPr/>
        </p:nvSpPr>
        <p:spPr>
          <a:xfrm>
            <a:off x="187277" y="2209229"/>
            <a:ext cx="7721600" cy="11435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3268" y="3855562"/>
            <a:ext cx="6667500" cy="28765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38100">
            <a:solidFill>
              <a:schemeClr val="accent1">
                <a:lumMod val="50000"/>
              </a:schemeClr>
            </a:solidFill>
          </a:ln>
          <a:effectLst/>
        </p:spPr>
      </p:pic>
      <p:sp>
        <p:nvSpPr>
          <p:cNvPr id="10" name="직사각형 9"/>
          <p:cNvSpPr/>
          <p:nvPr/>
        </p:nvSpPr>
        <p:spPr>
          <a:xfrm>
            <a:off x="8017933" y="5723468"/>
            <a:ext cx="1897544" cy="482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0836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945" y="934709"/>
            <a:ext cx="8048724" cy="56777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화면 구현</a:t>
            </a:r>
            <a:r>
              <a:rPr lang="en-US" altLang="ko-KR" dirty="0" smtClean="0"/>
              <a:t>] </a:t>
            </a:r>
            <a:r>
              <a:rPr lang="ko-KR" altLang="en-US" dirty="0" smtClean="0"/>
              <a:t>사용자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웹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게시판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공지사항</a:t>
            </a:r>
            <a:endParaRPr lang="ko-KR" altLang="en-US" dirty="0"/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1478543"/>
              </p:ext>
            </p:extLst>
          </p:nvPr>
        </p:nvGraphicFramePr>
        <p:xfrm>
          <a:off x="8446864" y="1502391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ht_user_w_notice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314" y="1292051"/>
            <a:ext cx="4114800" cy="7334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" name="직선 화살표 연결선 2"/>
          <p:cNvCxnSpPr>
            <a:stCxn id="1027" idx="2"/>
            <a:endCxn id="18" idx="0"/>
          </p:cNvCxnSpPr>
          <p:nvPr/>
        </p:nvCxnSpPr>
        <p:spPr>
          <a:xfrm>
            <a:off x="2949714" y="2025476"/>
            <a:ext cx="1166099" cy="137760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255013" y="3403076"/>
            <a:ext cx="7721600" cy="337479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669" y="3383285"/>
            <a:ext cx="3799048" cy="3394587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0506" y="1308984"/>
            <a:ext cx="5191125" cy="1038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9" name="직선 화살표 연결선 8"/>
          <p:cNvCxnSpPr>
            <a:stCxn id="7" idx="2"/>
          </p:cNvCxnSpPr>
          <p:nvPr/>
        </p:nvCxnSpPr>
        <p:spPr>
          <a:xfrm flipH="1">
            <a:off x="6874933" y="2347209"/>
            <a:ext cx="1471136" cy="2817458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5639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/>
              <a:t>] </a:t>
            </a:r>
            <a:r>
              <a:rPr lang="ko-KR" altLang="en-US" dirty="0"/>
              <a:t>사용자 </a:t>
            </a:r>
            <a:r>
              <a:rPr lang="en-US" altLang="ko-KR" dirty="0"/>
              <a:t>- </a:t>
            </a:r>
            <a:r>
              <a:rPr lang="ko-KR" altLang="en-US" dirty="0"/>
              <a:t>웹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게시판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공지사항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507565489"/>
              </p:ext>
            </p:extLst>
          </p:nvPr>
        </p:nvGraphicFramePr>
        <p:xfrm>
          <a:off x="8484285" y="2239761"/>
          <a:ext cx="3532000" cy="381651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3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글 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10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개 단위로 페이지 </a:t>
                      </a: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네이션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구현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aseline="0" dirty="0" smtClean="0"/>
                        <a:t>날짜는 </a:t>
                      </a:r>
                      <a:r>
                        <a:rPr lang="en-US" altLang="ko-KR" sz="1500" baseline="0" dirty="0" smtClean="0"/>
                        <a:t>– </a:t>
                      </a:r>
                      <a:r>
                        <a:rPr lang="en-US" altLang="ko-KR" sz="1500" baseline="0" dirty="0" err="1" smtClean="0"/>
                        <a:t>datepicker</a:t>
                      </a:r>
                      <a:endParaRPr lang="en-US" altLang="ko-KR" sz="1500" baseline="0" dirty="0" smtClean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aseline="0" dirty="0" smtClean="0"/>
                        <a:t>Dialog – </a:t>
                      </a:r>
                      <a:r>
                        <a:rPr lang="ko-KR" altLang="en-US" sz="1500" baseline="0" dirty="0" smtClean="0"/>
                        <a:t>등록 하는 창 불러올 때</a:t>
                      </a: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792" y="1940145"/>
            <a:ext cx="8099248" cy="3851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389872" y="5198532"/>
            <a:ext cx="7721600" cy="660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3664735"/>
              </p:ext>
            </p:extLst>
          </p:nvPr>
        </p:nvGraphicFramePr>
        <p:xfrm>
          <a:off x="8489197" y="1412194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ht_user_w_notice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00049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519476996"/>
              </p:ext>
            </p:extLst>
          </p:nvPr>
        </p:nvGraphicFramePr>
        <p:xfrm>
          <a:off x="8254241" y="2448923"/>
          <a:ext cx="3532000" cy="387585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텍스트뷰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버튼을 이용한 검색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 기능을 포함한 화면 구현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Malgun Gothic"/>
                          <a:ea typeface="Malgun Gothic"/>
                        </a:rPr>
                        <a:t>리스트뷰를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 이용한 공지사항 목록 표시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8692" y="1235075"/>
            <a:ext cx="3566022" cy="541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Google Shape;173;g7c553259d1_0_81"/>
          <p:cNvSpPr/>
          <p:nvPr/>
        </p:nvSpPr>
        <p:spPr>
          <a:xfrm>
            <a:off x="1346205" y="2487765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778003" y="1769533"/>
            <a:ext cx="3620043" cy="13038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778002" y="3166534"/>
            <a:ext cx="3620043" cy="3530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Google Shape;173;g7c553259d1_0_81"/>
          <p:cNvSpPr/>
          <p:nvPr/>
        </p:nvSpPr>
        <p:spPr>
          <a:xfrm>
            <a:off x="1346205" y="499813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6269774"/>
              </p:ext>
            </p:extLst>
          </p:nvPr>
        </p:nvGraphicFramePr>
        <p:xfrm>
          <a:off x="8668984" y="1566334"/>
          <a:ext cx="1944216" cy="6502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330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ht_user_m_notice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8" name="제목 1"/>
          <p:cNvSpPr txBox="1">
            <a:spLocks/>
          </p:cNvSpPr>
          <p:nvPr/>
        </p:nvSpPr>
        <p:spPr>
          <a:xfrm>
            <a:off x="1925506" y="116634"/>
            <a:ext cx="7837090" cy="7969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2500" b="1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en-US" altLang="ko-KR" dirty="0" smtClean="0"/>
              <a:t>[</a:t>
            </a:r>
            <a:r>
              <a:rPr lang="ko-KR" altLang="en-US" dirty="0" smtClean="0"/>
              <a:t>화면 설계</a:t>
            </a:r>
            <a:r>
              <a:rPr lang="en-US" altLang="ko-KR" dirty="0" smtClean="0"/>
              <a:t>] </a:t>
            </a:r>
            <a:r>
              <a:rPr lang="ko-KR" altLang="en-US" dirty="0" smtClean="0"/>
              <a:t>사용자 </a:t>
            </a:r>
            <a:r>
              <a:rPr lang="en-US" altLang="ko-KR" dirty="0" smtClean="0"/>
              <a:t>- </a:t>
            </a:r>
            <a:r>
              <a:rPr lang="ko-KR" altLang="en-US" dirty="0" err="1" smtClean="0"/>
              <a:t>모바일</a:t>
            </a:r>
            <a:r>
              <a:rPr lang="ko-KR" altLang="en-US" dirty="0" smtClean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게시판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공지사항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47523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5506" y="913559"/>
            <a:ext cx="3362332" cy="58924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830634578"/>
              </p:ext>
            </p:extLst>
          </p:nvPr>
        </p:nvGraphicFramePr>
        <p:xfrm>
          <a:off x="8254241" y="2448923"/>
          <a:ext cx="3532000" cy="387585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텍스트뷰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버튼을 이용한 검색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 기능을 포함한 화면 구현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Malgun Gothic"/>
                          <a:ea typeface="Malgun Gothic"/>
                        </a:rPr>
                        <a:t>리스트뷰를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 이용한 공지사항 목록 표시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1" name="Google Shape;173;g7c553259d1_0_81"/>
          <p:cNvSpPr/>
          <p:nvPr/>
        </p:nvSpPr>
        <p:spPr>
          <a:xfrm>
            <a:off x="1346205" y="2487765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778003" y="1788583"/>
            <a:ext cx="3620043" cy="13038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778002" y="3166534"/>
            <a:ext cx="3620043" cy="3530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Google Shape;173;g7c553259d1_0_81"/>
          <p:cNvSpPr/>
          <p:nvPr/>
        </p:nvSpPr>
        <p:spPr>
          <a:xfrm>
            <a:off x="1346205" y="499813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7857020"/>
              </p:ext>
            </p:extLst>
          </p:nvPr>
        </p:nvGraphicFramePr>
        <p:xfrm>
          <a:off x="8668984" y="1566334"/>
          <a:ext cx="1944216" cy="6502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330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ht_user_m_notice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8" name="제목 1"/>
          <p:cNvSpPr txBox="1">
            <a:spLocks/>
          </p:cNvSpPr>
          <p:nvPr/>
        </p:nvSpPr>
        <p:spPr>
          <a:xfrm>
            <a:off x="1925506" y="116634"/>
            <a:ext cx="7837090" cy="7969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2500" b="1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en-US" altLang="ko-KR" dirty="0" smtClean="0"/>
              <a:t>[</a:t>
            </a:r>
            <a:r>
              <a:rPr lang="ko-KR" altLang="en-US" dirty="0" smtClean="0"/>
              <a:t>화면 구현</a:t>
            </a:r>
            <a:r>
              <a:rPr lang="en-US" altLang="ko-KR" dirty="0" smtClean="0"/>
              <a:t>] </a:t>
            </a:r>
            <a:r>
              <a:rPr lang="ko-KR" altLang="en-US" dirty="0" smtClean="0"/>
              <a:t>사용자 </a:t>
            </a:r>
            <a:r>
              <a:rPr lang="en-US" altLang="ko-KR" dirty="0" smtClean="0"/>
              <a:t>- </a:t>
            </a:r>
            <a:r>
              <a:rPr lang="ko-KR" altLang="en-US" dirty="0" err="1" smtClean="0"/>
              <a:t>모바일</a:t>
            </a:r>
            <a:r>
              <a:rPr lang="ko-KR" altLang="en-US" dirty="0" smtClean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게시판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공지사항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50207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5506" y="913559"/>
            <a:ext cx="3362332" cy="58924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11" name="Google Shape;173;g7c553259d1_0_81"/>
          <p:cNvSpPr/>
          <p:nvPr/>
        </p:nvSpPr>
        <p:spPr>
          <a:xfrm>
            <a:off x="1346205" y="2487765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778003" y="1788583"/>
            <a:ext cx="3620043" cy="13038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778002" y="3166534"/>
            <a:ext cx="3620043" cy="3530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Google Shape;173;g7c553259d1_0_81"/>
          <p:cNvSpPr/>
          <p:nvPr/>
        </p:nvSpPr>
        <p:spPr>
          <a:xfrm>
            <a:off x="1346205" y="499813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3790208"/>
              </p:ext>
            </p:extLst>
          </p:nvPr>
        </p:nvGraphicFramePr>
        <p:xfrm>
          <a:off x="8668984" y="1566334"/>
          <a:ext cx="1944216" cy="6502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330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ht_user_m_notice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8" name="제목 1"/>
          <p:cNvSpPr txBox="1">
            <a:spLocks/>
          </p:cNvSpPr>
          <p:nvPr/>
        </p:nvSpPr>
        <p:spPr>
          <a:xfrm>
            <a:off x="1925506" y="116634"/>
            <a:ext cx="7837090" cy="7969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2500" b="1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en-US" altLang="ko-KR" dirty="0" smtClean="0"/>
              <a:t>[</a:t>
            </a:r>
            <a:r>
              <a:rPr lang="ko-KR" altLang="en-US" dirty="0" smtClean="0"/>
              <a:t>화면 구현</a:t>
            </a:r>
            <a:r>
              <a:rPr lang="en-US" altLang="ko-KR" dirty="0" smtClean="0"/>
              <a:t>] </a:t>
            </a:r>
            <a:r>
              <a:rPr lang="ko-KR" altLang="en-US" dirty="0" smtClean="0"/>
              <a:t>사용자 </a:t>
            </a:r>
            <a:r>
              <a:rPr lang="en-US" altLang="ko-KR" dirty="0" smtClean="0"/>
              <a:t>- </a:t>
            </a:r>
            <a:r>
              <a:rPr lang="ko-KR" altLang="en-US" dirty="0" err="1" smtClean="0"/>
              <a:t>모바일</a:t>
            </a:r>
            <a:r>
              <a:rPr lang="ko-KR" altLang="en-US" dirty="0" smtClean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게시판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공지사항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69769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9306" y="876300"/>
            <a:ext cx="3486414" cy="5772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11" name="Google Shape;173;g7c553259d1_0_81"/>
          <p:cNvSpPr/>
          <p:nvPr/>
        </p:nvSpPr>
        <p:spPr>
          <a:xfrm>
            <a:off x="1346205" y="2487765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778003" y="1788583"/>
            <a:ext cx="3620043" cy="13038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778002" y="3166534"/>
            <a:ext cx="3620043" cy="3530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Google Shape;173;g7c553259d1_0_81"/>
          <p:cNvSpPr/>
          <p:nvPr/>
        </p:nvSpPr>
        <p:spPr>
          <a:xfrm>
            <a:off x="1346205" y="499813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0360227"/>
              </p:ext>
            </p:extLst>
          </p:nvPr>
        </p:nvGraphicFramePr>
        <p:xfrm>
          <a:off x="8668984" y="1566334"/>
          <a:ext cx="1944216" cy="6502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330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ht_user_m_notice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8" name="제목 1"/>
          <p:cNvSpPr txBox="1">
            <a:spLocks/>
          </p:cNvSpPr>
          <p:nvPr/>
        </p:nvSpPr>
        <p:spPr>
          <a:xfrm>
            <a:off x="1925506" y="116634"/>
            <a:ext cx="7837090" cy="7969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2500" b="1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en-US" altLang="ko-KR" dirty="0" smtClean="0"/>
              <a:t>[</a:t>
            </a:r>
            <a:r>
              <a:rPr lang="ko-KR" altLang="en-US" dirty="0" smtClean="0"/>
              <a:t>화면 구현</a:t>
            </a:r>
            <a:r>
              <a:rPr lang="en-US" altLang="ko-KR" dirty="0" smtClean="0"/>
              <a:t>] </a:t>
            </a:r>
            <a:r>
              <a:rPr lang="ko-KR" altLang="en-US" dirty="0" smtClean="0"/>
              <a:t>사용자 </a:t>
            </a:r>
            <a:r>
              <a:rPr lang="en-US" altLang="ko-KR" dirty="0" smtClean="0"/>
              <a:t>- </a:t>
            </a:r>
            <a:r>
              <a:rPr lang="ko-KR" altLang="en-US" dirty="0" err="1" smtClean="0"/>
              <a:t>모바일</a:t>
            </a:r>
            <a:r>
              <a:rPr lang="ko-KR" altLang="en-US" dirty="0" smtClean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게시판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공지사항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51329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 smtClean="0"/>
              <a:t>]</a:t>
            </a:r>
            <a:r>
              <a:rPr lang="en-US" altLang="ko-KR" dirty="0"/>
              <a:t> </a:t>
            </a:r>
            <a:r>
              <a:rPr lang="ko-KR" altLang="en-US" dirty="0"/>
              <a:t>사용자 </a:t>
            </a:r>
            <a:r>
              <a:rPr lang="en-US" altLang="ko-KR" dirty="0"/>
              <a:t>- </a:t>
            </a:r>
            <a:r>
              <a:rPr lang="ko-KR" altLang="en-US" dirty="0"/>
              <a:t>웹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게시판 </a:t>
            </a:r>
            <a:r>
              <a:rPr lang="en-US" altLang="ko-KR" dirty="0" smtClean="0"/>
              <a:t>- FAQ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186531933"/>
              </p:ext>
            </p:extLst>
          </p:nvPr>
        </p:nvGraphicFramePr>
        <p:xfrm>
          <a:off x="8501219" y="2637154"/>
          <a:ext cx="3532000" cy="386969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17683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카테고리 선택 및 </a:t>
                      </a: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검색어를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입력하여 관련 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FAQ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검색 기능 구현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제목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클릭하면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summary, detail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태그 형식으로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FAQ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내용 표시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18" y="1656913"/>
            <a:ext cx="8281196" cy="44983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364475" y="2201332"/>
            <a:ext cx="7721600" cy="14054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3818467" y="1786468"/>
            <a:ext cx="736600" cy="3471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FAQ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Google Shape;173;g7c553259d1_0_81"/>
          <p:cNvSpPr/>
          <p:nvPr/>
        </p:nvSpPr>
        <p:spPr>
          <a:xfrm>
            <a:off x="16934" y="2741765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64475" y="3725337"/>
            <a:ext cx="7721600" cy="16933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Google Shape;173;g7c553259d1_0_81"/>
          <p:cNvSpPr/>
          <p:nvPr/>
        </p:nvSpPr>
        <p:spPr>
          <a:xfrm>
            <a:off x="16934" y="440970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4317862"/>
              </p:ext>
            </p:extLst>
          </p:nvPr>
        </p:nvGraphicFramePr>
        <p:xfrm>
          <a:off x="8572025" y="1786468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ht_user_w_faq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31573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783" y="1252419"/>
            <a:ext cx="7991654" cy="47810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구현</a:t>
            </a:r>
            <a:r>
              <a:rPr lang="en-US" altLang="ko-KR" dirty="0" smtClean="0"/>
              <a:t>] </a:t>
            </a:r>
            <a:r>
              <a:rPr lang="ko-KR" altLang="en-US" dirty="0"/>
              <a:t>사용자 </a:t>
            </a:r>
            <a:r>
              <a:rPr lang="en-US" altLang="ko-KR" dirty="0"/>
              <a:t>- </a:t>
            </a:r>
            <a:r>
              <a:rPr lang="ko-KR" altLang="en-US" dirty="0"/>
              <a:t>웹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게시판 </a:t>
            </a:r>
            <a:r>
              <a:rPr lang="en-US" altLang="ko-KR" dirty="0" smtClean="0"/>
              <a:t>- FAQ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271783" y="2286000"/>
            <a:ext cx="7991654" cy="12530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7465830"/>
              </p:ext>
            </p:extLst>
          </p:nvPr>
        </p:nvGraphicFramePr>
        <p:xfrm>
          <a:off x="8572025" y="1786468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ht_user_w_faq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050" y="3934884"/>
            <a:ext cx="5905500" cy="2628900"/>
          </a:xfrm>
          <a:prstGeom prst="rect">
            <a:avLst/>
          </a:prstGeom>
          <a:noFill/>
          <a:ln w="38100">
            <a:solidFill>
              <a:schemeClr val="accent1">
                <a:lumMod val="50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86941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012456652"/>
              </p:ext>
            </p:extLst>
          </p:nvPr>
        </p:nvGraphicFramePr>
        <p:xfrm>
          <a:off x="8509686" y="2658707"/>
          <a:ext cx="3532000" cy="37737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3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글 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10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개 단위로 페이지 </a:t>
                      </a: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네이션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구현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34" y="1931598"/>
            <a:ext cx="8255000" cy="2689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Google Shape;173;g7c553259d1_0_81"/>
          <p:cNvSpPr/>
          <p:nvPr/>
        </p:nvSpPr>
        <p:spPr>
          <a:xfrm>
            <a:off x="67734" y="426908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27164" y="4101181"/>
            <a:ext cx="7721600" cy="660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8583287"/>
              </p:ext>
            </p:extLst>
          </p:nvPr>
        </p:nvGraphicFramePr>
        <p:xfrm>
          <a:off x="8572025" y="1611548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ht_user_w_faq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4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 smtClean="0"/>
              <a:t>]</a:t>
            </a:r>
            <a:r>
              <a:rPr lang="en-US" altLang="ko-KR" dirty="0"/>
              <a:t> </a:t>
            </a:r>
            <a:r>
              <a:rPr lang="ko-KR" altLang="en-US" dirty="0"/>
              <a:t>사용자 </a:t>
            </a:r>
            <a:r>
              <a:rPr lang="en-US" altLang="ko-KR" dirty="0"/>
              <a:t>- </a:t>
            </a:r>
            <a:r>
              <a:rPr lang="ko-KR" altLang="en-US" dirty="0"/>
              <a:t>웹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게시판 </a:t>
            </a:r>
            <a:r>
              <a:rPr lang="en-US" altLang="ko-KR" dirty="0" smtClean="0"/>
              <a:t>- FAQ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03707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3877733" y="2852936"/>
            <a:ext cx="6549907" cy="2145310"/>
          </a:xfrm>
        </p:spPr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요구사항 정의서</a:t>
            </a:r>
            <a:endParaRPr lang="en-US" altLang="ko-KR" dirty="0"/>
          </a:p>
        </p:txBody>
      </p:sp>
      <p:sp>
        <p:nvSpPr>
          <p:cNvPr id="31" name="제목 1"/>
          <p:cNvSpPr txBox="1">
            <a:spLocks/>
          </p:cNvSpPr>
          <p:nvPr/>
        </p:nvSpPr>
        <p:spPr>
          <a:xfrm>
            <a:off x="7110113" y="4201323"/>
            <a:ext cx="4056452" cy="79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sz="2500" dirty="0"/>
              <a:t>지식공유 </a:t>
            </a:r>
            <a:r>
              <a:rPr lang="ko-KR" altLang="en-US" sz="2500" dirty="0" smtClean="0"/>
              <a:t>플랫폼 </a:t>
            </a:r>
            <a:r>
              <a:rPr lang="en-US" altLang="ko-KR" sz="2500" dirty="0" smtClean="0"/>
              <a:t>e-zone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723163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871337719"/>
              </p:ext>
            </p:extLst>
          </p:nvPr>
        </p:nvGraphicFramePr>
        <p:xfrm>
          <a:off x="8492752" y="2812365"/>
          <a:ext cx="3532000" cy="37737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스피너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텍스트뷰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버튼을 이용한 검색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 기능을 포함한 화면 구현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Malgun Gothic"/>
                          <a:ea typeface="Malgun Gothic"/>
                        </a:rPr>
                        <a:t>리스트뷰를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 이용한 </a:t>
                      </a:r>
                      <a:r>
                        <a:rPr lang="en-US" altLang="ko-KR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FAQ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 목록 표시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4866" y="1220258"/>
            <a:ext cx="3620043" cy="547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Google Shape;173;g7c553259d1_0_81"/>
          <p:cNvSpPr/>
          <p:nvPr/>
        </p:nvSpPr>
        <p:spPr>
          <a:xfrm>
            <a:off x="1253068" y="2487765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684866" y="1769532"/>
            <a:ext cx="3620043" cy="17610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3160455" y="1279526"/>
            <a:ext cx="668866" cy="3884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FAQ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684865" y="3623730"/>
            <a:ext cx="3620043" cy="307340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Google Shape;173;g7c553259d1_0_81"/>
          <p:cNvSpPr/>
          <p:nvPr/>
        </p:nvSpPr>
        <p:spPr>
          <a:xfrm>
            <a:off x="1253068" y="499813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0599396"/>
              </p:ext>
            </p:extLst>
          </p:nvPr>
        </p:nvGraphicFramePr>
        <p:xfrm>
          <a:off x="8446865" y="2009965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ht_user_m_faq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7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 smtClean="0"/>
              <a:t>]</a:t>
            </a:r>
            <a:r>
              <a:rPr lang="en-US" altLang="ko-KR" dirty="0"/>
              <a:t> </a:t>
            </a:r>
            <a:r>
              <a:rPr lang="ko-KR" altLang="en-US" dirty="0"/>
              <a:t>사용자 </a:t>
            </a:r>
            <a:r>
              <a:rPr lang="en-US" altLang="ko-KR" dirty="0"/>
              <a:t>- </a:t>
            </a:r>
            <a:r>
              <a:rPr lang="ko-KR" altLang="en-US" dirty="0" err="1"/>
              <a:t>모바일</a:t>
            </a:r>
            <a:r>
              <a:rPr lang="ko-KR" altLang="en-US" dirty="0"/>
              <a:t> </a:t>
            </a:r>
            <a:r>
              <a:rPr lang="en-US" altLang="ko-KR" dirty="0"/>
              <a:t>-</a:t>
            </a:r>
            <a:r>
              <a:rPr lang="en-US" altLang="ko-KR" dirty="0" smtClean="0"/>
              <a:t> </a:t>
            </a:r>
            <a:r>
              <a:rPr lang="ko-KR" altLang="en-US" dirty="0" smtClean="0"/>
              <a:t>게시판 </a:t>
            </a:r>
            <a:r>
              <a:rPr lang="en-US" altLang="ko-KR" dirty="0" smtClean="0"/>
              <a:t>- FAQ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43412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화면 설계</a:t>
            </a:r>
            <a:r>
              <a:rPr lang="en-US" altLang="ko-KR" dirty="0"/>
              <a:t>] </a:t>
            </a:r>
            <a:r>
              <a:rPr lang="ko-KR" altLang="en-US" dirty="0"/>
              <a:t>사용자 </a:t>
            </a:r>
            <a:r>
              <a:rPr lang="en-US" altLang="ko-KR" dirty="0"/>
              <a:t>- </a:t>
            </a:r>
            <a:r>
              <a:rPr lang="ko-KR" altLang="en-US" dirty="0"/>
              <a:t>웹 </a:t>
            </a:r>
            <a:r>
              <a:rPr lang="en-US" altLang="ko-KR" dirty="0"/>
              <a:t>- </a:t>
            </a:r>
            <a:r>
              <a:rPr lang="ko-KR" altLang="en-US" dirty="0" smtClean="0"/>
              <a:t>게시판 </a:t>
            </a:r>
            <a:r>
              <a:rPr lang="en-US" altLang="ko-KR" dirty="0" smtClean="0"/>
              <a:t>– Q&amp;A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860232176"/>
              </p:ext>
            </p:extLst>
          </p:nvPr>
        </p:nvGraphicFramePr>
        <p:xfrm>
          <a:off x="8492752" y="2184404"/>
          <a:ext cx="3532000" cy="456165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카테고리 선택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Q&amp;A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제목 입력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Q&amp;A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내용 입력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공개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or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비공개 구분 선택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하여 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Q&amp;A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등록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제목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클릭하면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summary, detail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태그 형식으로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Q&amp;A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내용 표시</a:t>
                      </a:r>
                      <a:endParaRPr lang="en-US" altLang="ko-KR" sz="1500" b="0" i="0" u="none" strike="noStrike" cap="none" baseline="0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비공개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Q&amp;A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의 경우 비공개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Malgun Gothic"/>
                          <a:ea typeface="Malgun Gothic"/>
                        </a:rPr>
                        <a:t>글입니다로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표시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628" y="1583264"/>
            <a:ext cx="8108830" cy="18630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3904010" y="1642533"/>
            <a:ext cx="736600" cy="3471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Q&amp;A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204" y="3113087"/>
            <a:ext cx="7881464" cy="11284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6866468" y="2624667"/>
            <a:ext cx="1066800" cy="4884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2794005" y="2421467"/>
            <a:ext cx="728133" cy="203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제목 입력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819406" y="2767277"/>
            <a:ext cx="491070" cy="203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smtClean="0">
                <a:solidFill>
                  <a:schemeClr val="tx1"/>
                </a:solidFill>
              </a:rPr>
              <a:t>제목을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85801" y="3243065"/>
            <a:ext cx="728133" cy="203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smtClean="0">
                <a:solidFill>
                  <a:schemeClr val="tx1"/>
                </a:solidFill>
              </a:rPr>
              <a:t>내</a:t>
            </a:r>
            <a:r>
              <a:rPr lang="ko-KR" altLang="en-US" sz="800">
                <a:solidFill>
                  <a:schemeClr val="tx1"/>
                </a:solidFill>
              </a:rPr>
              <a:t>용</a:t>
            </a:r>
            <a:r>
              <a:rPr lang="ko-KR" altLang="en-US" sz="800" smtClean="0">
                <a:solidFill>
                  <a:schemeClr val="tx1"/>
                </a:solidFill>
              </a:rPr>
              <a:t> </a:t>
            </a:r>
            <a:r>
              <a:rPr lang="ko-KR" altLang="en-US" sz="800" dirty="0" smtClean="0">
                <a:solidFill>
                  <a:schemeClr val="tx1"/>
                </a:solidFill>
              </a:rPr>
              <a:t>입력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11203" y="3556663"/>
            <a:ext cx="516464" cy="1940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내용</a:t>
            </a:r>
            <a:r>
              <a:rPr lang="ko-KR" altLang="en-US" sz="800" dirty="0">
                <a:solidFill>
                  <a:schemeClr val="tx1"/>
                </a:solidFill>
              </a:rPr>
              <a:t>을</a:t>
            </a:r>
          </a:p>
        </p:txBody>
      </p:sp>
      <p:pic>
        <p:nvPicPr>
          <p:cNvPr id="18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43" y="4114570"/>
            <a:ext cx="8286935" cy="21592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Google Shape;173;g7c553259d1_0_81"/>
          <p:cNvSpPr/>
          <p:nvPr/>
        </p:nvSpPr>
        <p:spPr>
          <a:xfrm>
            <a:off x="45438" y="305393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398310" y="2184404"/>
            <a:ext cx="7721600" cy="193016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Google Shape;173;g7c553259d1_0_81"/>
          <p:cNvSpPr/>
          <p:nvPr/>
        </p:nvSpPr>
        <p:spPr>
          <a:xfrm>
            <a:off x="45438" y="4933294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398310" y="4173838"/>
            <a:ext cx="7721600" cy="171896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2924549"/>
              </p:ext>
            </p:extLst>
          </p:nvPr>
        </p:nvGraphicFramePr>
        <p:xfrm>
          <a:off x="8480731" y="1429130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ht_user_w_qna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01157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823" y="1163956"/>
            <a:ext cx="7538309" cy="54994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화면 </a:t>
            </a:r>
            <a:r>
              <a:rPr lang="ko-KR" altLang="en-US" dirty="0"/>
              <a:t>구현</a:t>
            </a:r>
            <a:r>
              <a:rPr lang="en-US" altLang="ko-KR" dirty="0" smtClean="0"/>
              <a:t>] </a:t>
            </a:r>
            <a:r>
              <a:rPr lang="ko-KR" altLang="en-US" dirty="0"/>
              <a:t>사용자 </a:t>
            </a:r>
            <a:r>
              <a:rPr lang="en-US" altLang="ko-KR" dirty="0"/>
              <a:t>- </a:t>
            </a:r>
            <a:r>
              <a:rPr lang="ko-KR" altLang="en-US" dirty="0"/>
              <a:t>웹 </a:t>
            </a:r>
            <a:r>
              <a:rPr lang="en-US" altLang="ko-KR" dirty="0"/>
              <a:t>- </a:t>
            </a:r>
            <a:r>
              <a:rPr lang="ko-KR" altLang="en-US" dirty="0" smtClean="0"/>
              <a:t>게시판 </a:t>
            </a:r>
            <a:r>
              <a:rPr lang="en-US" altLang="ko-KR" dirty="0" smtClean="0"/>
              <a:t>– Q&amp;A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19" name="Google Shape;173;g7c553259d1_0_81"/>
          <p:cNvSpPr/>
          <p:nvPr/>
        </p:nvSpPr>
        <p:spPr>
          <a:xfrm>
            <a:off x="45438" y="305393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398310" y="2125133"/>
            <a:ext cx="7721600" cy="207433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0916748"/>
              </p:ext>
            </p:extLst>
          </p:nvPr>
        </p:nvGraphicFramePr>
        <p:xfrm>
          <a:off x="8480731" y="1429130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ht_user_w_qna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0475" y="2893672"/>
            <a:ext cx="5657850" cy="3829050"/>
          </a:xfrm>
          <a:prstGeom prst="rect">
            <a:avLst/>
          </a:prstGeom>
          <a:noFill/>
          <a:ln w="38100">
            <a:solidFill>
              <a:schemeClr val="accent1">
                <a:lumMod val="50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94269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513" y="1000125"/>
            <a:ext cx="8311953" cy="5324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화면 </a:t>
            </a:r>
            <a:r>
              <a:rPr lang="ko-KR" altLang="en-US" dirty="0"/>
              <a:t>구현</a:t>
            </a:r>
            <a:r>
              <a:rPr lang="en-US" altLang="ko-KR" dirty="0" smtClean="0"/>
              <a:t>] </a:t>
            </a:r>
            <a:r>
              <a:rPr lang="ko-KR" altLang="en-US" dirty="0"/>
              <a:t>사용자 </a:t>
            </a:r>
            <a:r>
              <a:rPr lang="en-US" altLang="ko-KR" dirty="0"/>
              <a:t>- </a:t>
            </a:r>
            <a:r>
              <a:rPr lang="ko-KR" altLang="en-US" dirty="0"/>
              <a:t>웹 </a:t>
            </a:r>
            <a:r>
              <a:rPr lang="en-US" altLang="ko-KR" dirty="0"/>
              <a:t>- </a:t>
            </a:r>
            <a:r>
              <a:rPr lang="ko-KR" altLang="en-US" dirty="0" smtClean="0"/>
              <a:t>게시판 </a:t>
            </a:r>
            <a:r>
              <a:rPr lang="en-US" altLang="ko-KR" dirty="0" smtClean="0"/>
              <a:t>– Q&amp;A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19" name="Google Shape;173;g7c553259d1_0_81"/>
          <p:cNvSpPr/>
          <p:nvPr/>
        </p:nvSpPr>
        <p:spPr>
          <a:xfrm>
            <a:off x="245823" y="5010287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645960" y="4100013"/>
            <a:ext cx="7721600" cy="234283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926710"/>
              </p:ext>
            </p:extLst>
          </p:nvPr>
        </p:nvGraphicFramePr>
        <p:xfrm>
          <a:off x="8480731" y="1429130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ht_user_w_qna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8912" y="2561725"/>
            <a:ext cx="5476875" cy="3076575"/>
          </a:xfrm>
          <a:prstGeom prst="rect">
            <a:avLst/>
          </a:prstGeom>
          <a:noFill/>
          <a:ln w="38100">
            <a:solidFill>
              <a:schemeClr val="accent1">
                <a:lumMod val="50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62690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347" y="1228725"/>
            <a:ext cx="9436063" cy="5271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화면 </a:t>
            </a:r>
            <a:r>
              <a:rPr lang="ko-KR" altLang="en-US" dirty="0"/>
              <a:t>구현</a:t>
            </a:r>
            <a:r>
              <a:rPr lang="en-US" altLang="ko-KR" dirty="0" smtClean="0"/>
              <a:t>] </a:t>
            </a:r>
            <a:r>
              <a:rPr lang="ko-KR" altLang="en-US" dirty="0"/>
              <a:t>사용자 </a:t>
            </a:r>
            <a:r>
              <a:rPr lang="en-US" altLang="ko-KR" dirty="0"/>
              <a:t>- </a:t>
            </a:r>
            <a:r>
              <a:rPr lang="ko-KR" altLang="en-US" dirty="0"/>
              <a:t>웹 </a:t>
            </a:r>
            <a:r>
              <a:rPr lang="en-US" altLang="ko-KR" dirty="0"/>
              <a:t>- </a:t>
            </a:r>
            <a:r>
              <a:rPr lang="ko-KR" altLang="en-US" dirty="0" smtClean="0"/>
              <a:t>게시판 </a:t>
            </a:r>
            <a:r>
              <a:rPr lang="en-US" altLang="ko-KR" dirty="0" smtClean="0"/>
              <a:t>– Q&amp;A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19" name="Google Shape;173;g7c553259d1_0_81"/>
          <p:cNvSpPr/>
          <p:nvPr/>
        </p:nvSpPr>
        <p:spPr>
          <a:xfrm>
            <a:off x="245823" y="5010287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645960" y="4714875"/>
            <a:ext cx="7721600" cy="17279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2756746"/>
              </p:ext>
            </p:extLst>
          </p:nvPr>
        </p:nvGraphicFramePr>
        <p:xfrm>
          <a:off x="8480731" y="1429130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ht_user_w_qna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7152" y="1009650"/>
            <a:ext cx="10563889" cy="3457575"/>
          </a:xfrm>
          <a:prstGeom prst="rect">
            <a:avLst/>
          </a:prstGeom>
          <a:noFill/>
          <a:ln w="38100">
            <a:solidFill>
              <a:schemeClr val="accent1">
                <a:lumMod val="50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1324777" y="1285875"/>
            <a:ext cx="3771098" cy="4191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2689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화면 </a:t>
            </a:r>
            <a:r>
              <a:rPr lang="ko-KR" altLang="en-US" dirty="0"/>
              <a:t>구현</a:t>
            </a:r>
            <a:r>
              <a:rPr lang="en-US" altLang="ko-KR" dirty="0" smtClean="0"/>
              <a:t>] </a:t>
            </a:r>
            <a:r>
              <a:rPr lang="ko-KR" altLang="en-US" dirty="0"/>
              <a:t>사용자 </a:t>
            </a:r>
            <a:r>
              <a:rPr lang="en-US" altLang="ko-KR" dirty="0"/>
              <a:t>- </a:t>
            </a:r>
            <a:r>
              <a:rPr lang="ko-KR" altLang="en-US" dirty="0"/>
              <a:t>웹 </a:t>
            </a:r>
            <a:r>
              <a:rPr lang="en-US" altLang="ko-KR" dirty="0"/>
              <a:t>- </a:t>
            </a:r>
            <a:r>
              <a:rPr lang="ko-KR" altLang="en-US" dirty="0" smtClean="0"/>
              <a:t>게시판 </a:t>
            </a:r>
            <a:r>
              <a:rPr lang="en-US" altLang="ko-KR" dirty="0" smtClean="0"/>
              <a:t>– Q&amp;A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4122850"/>
              </p:ext>
            </p:extLst>
          </p:nvPr>
        </p:nvGraphicFramePr>
        <p:xfrm>
          <a:off x="8480731" y="1429130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ht_user_w_qna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3489" y="1323973"/>
            <a:ext cx="6549866" cy="534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64714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 smtClean="0"/>
              <a:t>]</a:t>
            </a:r>
            <a:r>
              <a:rPr lang="en-US" altLang="ko-KR" dirty="0"/>
              <a:t> </a:t>
            </a:r>
            <a:r>
              <a:rPr lang="ko-KR" altLang="en-US" dirty="0"/>
              <a:t>사용자 </a:t>
            </a:r>
            <a:r>
              <a:rPr lang="en-US" altLang="ko-KR" dirty="0"/>
              <a:t>- </a:t>
            </a:r>
            <a:r>
              <a:rPr lang="ko-KR" altLang="en-US" dirty="0"/>
              <a:t>웹 </a:t>
            </a:r>
            <a:r>
              <a:rPr lang="en-US" altLang="ko-KR" dirty="0"/>
              <a:t>-</a:t>
            </a:r>
            <a:r>
              <a:rPr lang="en-US" altLang="ko-KR" dirty="0" smtClean="0"/>
              <a:t> </a:t>
            </a:r>
            <a:r>
              <a:rPr lang="ko-KR" altLang="en-US" dirty="0" smtClean="0"/>
              <a:t>게시판 </a:t>
            </a:r>
            <a:r>
              <a:rPr lang="en-US" altLang="ko-KR" dirty="0"/>
              <a:t>– Q&amp;A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24707" y="5550029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874326160"/>
              </p:ext>
            </p:extLst>
          </p:nvPr>
        </p:nvGraphicFramePr>
        <p:xfrm>
          <a:off x="8433486" y="2376976"/>
          <a:ext cx="3532000" cy="3710057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3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글 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10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개 단위 페이지 </a:t>
                      </a: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네이션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구현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733" y="1935165"/>
            <a:ext cx="7932412" cy="34496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Google Shape;173;g7c553259d1_0_81"/>
          <p:cNvSpPr/>
          <p:nvPr/>
        </p:nvSpPr>
        <p:spPr>
          <a:xfrm>
            <a:off x="67734" y="4875389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27164" y="4707489"/>
            <a:ext cx="7721600" cy="660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3292778"/>
              </p:ext>
            </p:extLst>
          </p:nvPr>
        </p:nvGraphicFramePr>
        <p:xfrm>
          <a:off x="8455331" y="1516754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ht_user_w_qna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82553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34" y="1707632"/>
            <a:ext cx="8620125" cy="36602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구현</a:t>
            </a:r>
            <a:r>
              <a:rPr lang="en-US" altLang="ko-KR" dirty="0" smtClean="0"/>
              <a:t>] </a:t>
            </a:r>
            <a:r>
              <a:rPr lang="ko-KR" altLang="en-US" dirty="0"/>
              <a:t>사용자 </a:t>
            </a:r>
            <a:r>
              <a:rPr lang="en-US" altLang="ko-KR" dirty="0"/>
              <a:t>- </a:t>
            </a:r>
            <a:r>
              <a:rPr lang="ko-KR" altLang="en-US" dirty="0"/>
              <a:t>웹 </a:t>
            </a:r>
            <a:r>
              <a:rPr lang="en-US" altLang="ko-KR" dirty="0"/>
              <a:t>-</a:t>
            </a:r>
            <a:r>
              <a:rPr lang="en-US" altLang="ko-KR" dirty="0" smtClean="0"/>
              <a:t> </a:t>
            </a:r>
            <a:r>
              <a:rPr lang="ko-KR" altLang="en-US" dirty="0" smtClean="0"/>
              <a:t>게시판 </a:t>
            </a:r>
            <a:r>
              <a:rPr lang="en-US" altLang="ko-KR" dirty="0"/>
              <a:t>– Q&amp;A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24707" y="5550029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11" name="Google Shape;173;g7c553259d1_0_81"/>
          <p:cNvSpPr/>
          <p:nvPr/>
        </p:nvSpPr>
        <p:spPr>
          <a:xfrm>
            <a:off x="67734" y="4875389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27164" y="4707489"/>
            <a:ext cx="7721600" cy="660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4170831"/>
              </p:ext>
            </p:extLst>
          </p:nvPr>
        </p:nvGraphicFramePr>
        <p:xfrm>
          <a:off x="9141131" y="1526279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ht_user_w_qna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1563" y="766763"/>
            <a:ext cx="6372225" cy="2314575"/>
          </a:xfrm>
          <a:prstGeom prst="rect">
            <a:avLst/>
          </a:prstGeom>
          <a:noFill/>
          <a:ln w="38100">
            <a:solidFill>
              <a:schemeClr val="accent1">
                <a:lumMod val="50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1563" y="3342206"/>
            <a:ext cx="6991350" cy="3390966"/>
          </a:xfrm>
          <a:prstGeom prst="rect">
            <a:avLst/>
          </a:prstGeom>
          <a:noFill/>
          <a:ln w="38100">
            <a:solidFill>
              <a:schemeClr val="accent1">
                <a:lumMod val="50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7109" y="4424914"/>
            <a:ext cx="8553450" cy="188595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134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 smtClean="0"/>
              <a:t>]</a:t>
            </a:r>
            <a:r>
              <a:rPr lang="en-US" altLang="ko-KR" dirty="0"/>
              <a:t> </a:t>
            </a:r>
            <a:r>
              <a:rPr lang="ko-KR" altLang="en-US" dirty="0"/>
              <a:t>사용자 </a:t>
            </a:r>
            <a:r>
              <a:rPr lang="en-US" altLang="ko-KR" dirty="0"/>
              <a:t>- </a:t>
            </a:r>
            <a:r>
              <a:rPr lang="ko-KR" altLang="en-US" dirty="0" err="1"/>
              <a:t>모바일</a:t>
            </a:r>
            <a:r>
              <a:rPr lang="ko-KR" altLang="en-US" dirty="0"/>
              <a:t> </a:t>
            </a:r>
            <a:r>
              <a:rPr lang="en-US" altLang="ko-KR" dirty="0"/>
              <a:t>-</a:t>
            </a:r>
            <a:r>
              <a:rPr lang="en-US" altLang="ko-KR" dirty="0" smtClean="0"/>
              <a:t> </a:t>
            </a:r>
            <a:r>
              <a:rPr lang="ko-KR" altLang="en-US" dirty="0" smtClean="0"/>
              <a:t>게시판 </a:t>
            </a:r>
            <a:r>
              <a:rPr lang="en-US" altLang="ko-KR" dirty="0"/>
              <a:t>– Q&amp;A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58575" y="5555654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61937783"/>
              </p:ext>
            </p:extLst>
          </p:nvPr>
        </p:nvGraphicFramePr>
        <p:xfrm>
          <a:off x="8518153" y="2508740"/>
          <a:ext cx="3532000" cy="37737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스피너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텍스트뷰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버튼을 이용한 검색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 기능을 포함한 화면 구현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Malgun Gothic"/>
                          <a:ea typeface="Malgun Gothic"/>
                        </a:rPr>
                        <a:t>리스트뷰를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 이용한 </a:t>
                      </a:r>
                      <a:r>
                        <a:rPr lang="en-US" altLang="ko-KR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FAQ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 목록 표시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4934" y="1220259"/>
            <a:ext cx="3620043" cy="547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3160454" y="1279526"/>
            <a:ext cx="776545" cy="3884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Q&amp;A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Google Shape;173;g7c553259d1_0_81"/>
          <p:cNvSpPr/>
          <p:nvPr/>
        </p:nvSpPr>
        <p:spPr>
          <a:xfrm>
            <a:off x="1363139" y="2487765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794937" y="1769532"/>
            <a:ext cx="3620043" cy="17610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794936" y="3623730"/>
            <a:ext cx="3620043" cy="307340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Google Shape;173;g7c553259d1_0_81"/>
          <p:cNvSpPr/>
          <p:nvPr/>
        </p:nvSpPr>
        <p:spPr>
          <a:xfrm>
            <a:off x="1363139" y="499813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0496450"/>
              </p:ext>
            </p:extLst>
          </p:nvPr>
        </p:nvGraphicFramePr>
        <p:xfrm>
          <a:off x="8497666" y="1651531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ht_user_m_qna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84254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8687" y="1046375"/>
            <a:ext cx="3312542" cy="5811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구현</a:t>
            </a:r>
            <a:r>
              <a:rPr lang="en-US" altLang="ko-KR" dirty="0" smtClean="0"/>
              <a:t>] </a:t>
            </a:r>
            <a:r>
              <a:rPr lang="ko-KR" altLang="en-US" dirty="0"/>
              <a:t>사용자 </a:t>
            </a:r>
            <a:r>
              <a:rPr lang="en-US" altLang="ko-KR" dirty="0"/>
              <a:t>- </a:t>
            </a:r>
            <a:r>
              <a:rPr lang="ko-KR" altLang="en-US" dirty="0" err="1"/>
              <a:t>모바일</a:t>
            </a:r>
            <a:r>
              <a:rPr lang="ko-KR" altLang="en-US" dirty="0"/>
              <a:t> </a:t>
            </a:r>
            <a:r>
              <a:rPr lang="en-US" altLang="ko-KR" dirty="0"/>
              <a:t>-</a:t>
            </a:r>
            <a:r>
              <a:rPr lang="en-US" altLang="ko-KR" dirty="0" smtClean="0"/>
              <a:t> </a:t>
            </a:r>
            <a:r>
              <a:rPr lang="ko-KR" altLang="en-US" dirty="0" smtClean="0"/>
              <a:t>게시판 </a:t>
            </a:r>
            <a:r>
              <a:rPr lang="en-US" altLang="ko-KR" dirty="0"/>
              <a:t>– Q&amp;A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58575" y="5555654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12" name="Google Shape;173;g7c553259d1_0_81"/>
          <p:cNvSpPr/>
          <p:nvPr/>
        </p:nvSpPr>
        <p:spPr>
          <a:xfrm>
            <a:off x="1363139" y="2908154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794937" y="1920384"/>
            <a:ext cx="3620043" cy="230014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794936" y="4289196"/>
            <a:ext cx="3620043" cy="224357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Google Shape;173;g7c553259d1_0_81"/>
          <p:cNvSpPr/>
          <p:nvPr/>
        </p:nvSpPr>
        <p:spPr>
          <a:xfrm>
            <a:off x="1363139" y="499813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4782196"/>
              </p:ext>
            </p:extLst>
          </p:nvPr>
        </p:nvGraphicFramePr>
        <p:xfrm>
          <a:off x="8497666" y="1651531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ht_user_m_qna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93826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요구사항 정의서 </a:t>
            </a:r>
            <a:r>
              <a:rPr lang="en-US" altLang="ko-KR" dirty="0" smtClean="0"/>
              <a:t>(</a:t>
            </a:r>
            <a:r>
              <a:rPr lang="ko-KR" altLang="en-US" dirty="0" smtClean="0"/>
              <a:t>개괄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5380" y="863600"/>
            <a:ext cx="8152528" cy="591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6629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4135" y="1009649"/>
            <a:ext cx="3359267" cy="555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구현</a:t>
            </a:r>
            <a:r>
              <a:rPr lang="en-US" altLang="ko-KR" dirty="0" smtClean="0"/>
              <a:t>] </a:t>
            </a:r>
            <a:r>
              <a:rPr lang="ko-KR" altLang="en-US" dirty="0"/>
              <a:t>사용자 </a:t>
            </a:r>
            <a:r>
              <a:rPr lang="en-US" altLang="ko-KR" dirty="0"/>
              <a:t>- </a:t>
            </a:r>
            <a:r>
              <a:rPr lang="ko-KR" altLang="en-US" dirty="0" err="1"/>
              <a:t>모바일</a:t>
            </a:r>
            <a:r>
              <a:rPr lang="ko-KR" altLang="en-US" dirty="0"/>
              <a:t> </a:t>
            </a:r>
            <a:r>
              <a:rPr lang="en-US" altLang="ko-KR" dirty="0"/>
              <a:t>-</a:t>
            </a:r>
            <a:r>
              <a:rPr lang="en-US" altLang="ko-KR" dirty="0" smtClean="0"/>
              <a:t> </a:t>
            </a:r>
            <a:r>
              <a:rPr lang="ko-KR" altLang="en-US" dirty="0" smtClean="0"/>
              <a:t>게시판 </a:t>
            </a:r>
            <a:r>
              <a:rPr lang="en-US" altLang="ko-KR" dirty="0"/>
              <a:t>– Q&amp;A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58575" y="5555654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12" name="Google Shape;173;g7c553259d1_0_81"/>
          <p:cNvSpPr/>
          <p:nvPr/>
        </p:nvSpPr>
        <p:spPr>
          <a:xfrm>
            <a:off x="1363139" y="2908154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794937" y="1920384"/>
            <a:ext cx="3620043" cy="230014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794936" y="4289196"/>
            <a:ext cx="3620043" cy="236877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Google Shape;173;g7c553259d1_0_81"/>
          <p:cNvSpPr/>
          <p:nvPr/>
        </p:nvSpPr>
        <p:spPr>
          <a:xfrm>
            <a:off x="1363139" y="499813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3287722"/>
              </p:ext>
            </p:extLst>
          </p:nvPr>
        </p:nvGraphicFramePr>
        <p:xfrm>
          <a:off x="8497666" y="1651531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ht_user_m_qna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62158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 smtClean="0"/>
              <a:t>] </a:t>
            </a:r>
            <a:r>
              <a:rPr lang="ko-KR" altLang="en-US" dirty="0" smtClean="0"/>
              <a:t>관리자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게시판 관리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공지사항 관리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528037818"/>
              </p:ext>
            </p:extLst>
          </p:nvPr>
        </p:nvGraphicFramePr>
        <p:xfrm>
          <a:off x="8495894" y="2518966"/>
          <a:ext cx="3532000" cy="380580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등록된 공지사항 목록을 테이블 형식으로 표시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글 </a:t>
                      </a:r>
                      <a:r>
                        <a:rPr lang="en-US" altLang="ko-KR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10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개 단위 페이지 </a:t>
                      </a:r>
                      <a:r>
                        <a:rPr lang="ko-KR" altLang="en-US" sz="1500" b="0" i="0" u="none" strike="noStrike" cap="none" noProof="0" dirty="0" err="1" smtClean="0">
                          <a:latin typeface="Malgun Gothic"/>
                          <a:ea typeface="Malgun Gothic"/>
                        </a:rPr>
                        <a:t>네이션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 구현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등록버튼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공지사항 등록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창을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모달로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호출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5923185"/>
              </p:ext>
            </p:extLst>
          </p:nvPr>
        </p:nvGraphicFramePr>
        <p:xfrm>
          <a:off x="1861127" y="2691866"/>
          <a:ext cx="6376940" cy="26438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46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63712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040873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40474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코드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제목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작성일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작성자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1000005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4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목요일 고객센터 휴무 안내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2020-03-31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admin01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1000004</a:t>
                      </a:r>
                      <a:endParaRPr lang="ko-KR" altLang="en-US" sz="10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10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네이버톡톡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1:1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문의가 종료되고 사용에 더욱 편리한 방식으로 변경됩니다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2020-03-30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admin02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1000003</a:t>
                      </a:r>
                      <a:endParaRPr lang="ko-KR" altLang="en-US" sz="10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CCTV 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설치 및 운영에 대한 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권고안을 확인해주세요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2020-03-17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admin01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1000002</a:t>
                      </a:r>
                      <a:endParaRPr lang="ko-KR" altLang="en-US" sz="10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조치완료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현재 서비스 내 예약이 불가한 사항이 접수되어 </a:t>
                      </a:r>
                      <a:r>
                        <a:rPr lang="ko-KR" altLang="en-US" sz="10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조치중에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있습니다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2020-03-01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admin02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1000001</a:t>
                      </a:r>
                      <a:endParaRPr lang="ko-KR" altLang="en-US" sz="10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종료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 안내 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(1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2020-02-19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 smtClean="0"/>
                        <a:t>adminX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>
                <a:solidFill>
                  <a:schemeClr val="tx1"/>
                </a:solidFill>
              </a:rPr>
              <a:t>공지사항 관리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365999" y="5526703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5" name="Google Shape;173;g7c553259d1_0_81"/>
          <p:cNvSpPr/>
          <p:nvPr/>
        </p:nvSpPr>
        <p:spPr>
          <a:xfrm>
            <a:off x="1324351" y="381282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684864" y="2573867"/>
            <a:ext cx="6811030" cy="28025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3454400" y="5468640"/>
            <a:ext cx="2650067" cy="6656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6874933" y="5468641"/>
            <a:ext cx="1497060" cy="3987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Google Shape;173;g7c553259d1_0_81"/>
          <p:cNvSpPr/>
          <p:nvPr/>
        </p:nvSpPr>
        <p:spPr>
          <a:xfrm>
            <a:off x="3083976" y="563775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" name="Google Shape;173;g7c553259d1_0_81"/>
          <p:cNvSpPr/>
          <p:nvPr/>
        </p:nvSpPr>
        <p:spPr>
          <a:xfrm>
            <a:off x="6478061" y="550250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21" name="표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9289873"/>
              </p:ext>
            </p:extLst>
          </p:nvPr>
        </p:nvGraphicFramePr>
        <p:xfrm>
          <a:off x="8495894" y="1722100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ht_admin_notice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32512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/>
              <a:t>] </a:t>
            </a:r>
            <a:r>
              <a:rPr lang="ko-KR" altLang="en-US" dirty="0"/>
              <a:t>관리자 </a:t>
            </a:r>
            <a:r>
              <a:rPr lang="en-US" altLang="ko-KR" dirty="0"/>
              <a:t>- </a:t>
            </a:r>
            <a:r>
              <a:rPr lang="ko-KR" altLang="en-US" dirty="0" smtClean="0"/>
              <a:t>게시판 </a:t>
            </a:r>
            <a:r>
              <a:rPr lang="ko-KR" altLang="en-US" dirty="0"/>
              <a:t>관리 </a:t>
            </a:r>
            <a:r>
              <a:rPr lang="en-US" altLang="ko-KR" dirty="0"/>
              <a:t>– </a:t>
            </a:r>
            <a:r>
              <a:rPr lang="ko-KR" altLang="en-US" dirty="0"/>
              <a:t>공지사항 관리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391324504"/>
              </p:ext>
            </p:extLst>
          </p:nvPr>
        </p:nvGraphicFramePr>
        <p:xfrm>
          <a:off x="8487427" y="1992698"/>
          <a:ext cx="3532000" cy="4688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 smtClean="0"/>
                        <a:t>4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제목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클릭하면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summary, detail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태그 형식으로 공지사항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내용 표시</a:t>
                      </a:r>
                      <a:endParaRPr lang="en-US" altLang="ko-KR" sz="1500" b="0" i="0" u="none" strike="noStrike" cap="none" baseline="0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수정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수정 및 삭제 기능 포함한 화면 호출</a:t>
                      </a:r>
                      <a:endParaRPr lang="en-US" altLang="ko-KR" sz="1500" b="0" i="0" u="none" strike="noStrike" cap="none" baseline="0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삭제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삭제하시겠습니까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?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확인 후 삭제 처리</a:t>
                      </a:r>
                      <a:endParaRPr lang="ko-KR" altLang="en-US" sz="1500" b="0" i="0" u="none" strike="noStrike" cap="none" noProof="0" dirty="0" smtClean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8809992"/>
              </p:ext>
            </p:extLst>
          </p:nvPr>
        </p:nvGraphicFramePr>
        <p:xfrm>
          <a:off x="1843294" y="2573867"/>
          <a:ext cx="6376940" cy="26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46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63712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040873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40474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4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목요일 고객센터 휴무 안내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1000004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네이버톡톡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1:1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문의가 종료되고 사용에 더욱 편리한 방식으로 변경됩니다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>
                <a:solidFill>
                  <a:schemeClr val="tx1"/>
                </a:solidFill>
              </a:rPr>
              <a:t>공지사항 관리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217831" y="4554873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수</a:t>
            </a:r>
            <a:r>
              <a:rPr lang="ko-KR" altLang="en-US" sz="800" dirty="0">
                <a:solidFill>
                  <a:schemeClr val="tx1"/>
                </a:solidFill>
              </a:rPr>
              <a:t>정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6959598" y="5531490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684143" y="4554872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7" name="Google Shape;173;g7c553259d1_0_81"/>
          <p:cNvSpPr/>
          <p:nvPr/>
        </p:nvSpPr>
        <p:spPr>
          <a:xfrm>
            <a:off x="1315884" y="372815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676397" y="2489197"/>
            <a:ext cx="6811030" cy="28025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4292333"/>
              </p:ext>
            </p:extLst>
          </p:nvPr>
        </p:nvGraphicFramePr>
        <p:xfrm>
          <a:off x="8487427" y="1268269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ht_admin_notice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95879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/>
              <a:t>] </a:t>
            </a:r>
            <a:r>
              <a:rPr lang="ko-KR" altLang="en-US" dirty="0"/>
              <a:t>관리자 </a:t>
            </a:r>
            <a:r>
              <a:rPr lang="en-US" altLang="ko-KR" dirty="0"/>
              <a:t>- </a:t>
            </a:r>
            <a:r>
              <a:rPr lang="ko-KR" altLang="en-US" dirty="0" smtClean="0"/>
              <a:t>게시판 </a:t>
            </a:r>
            <a:r>
              <a:rPr lang="ko-KR" altLang="en-US" dirty="0"/>
              <a:t>관리 </a:t>
            </a:r>
            <a:r>
              <a:rPr lang="en-US" altLang="ko-KR" dirty="0"/>
              <a:t>– </a:t>
            </a:r>
            <a:r>
              <a:rPr lang="ko-KR" altLang="en-US" dirty="0"/>
              <a:t>공지사항 관리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4143996715"/>
              </p:ext>
            </p:extLst>
          </p:nvPr>
        </p:nvGraphicFramePr>
        <p:xfrm>
          <a:off x="8501219" y="2349441"/>
          <a:ext cx="3532000" cy="441086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 smtClean="0"/>
                        <a:t>5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공지사항 상세 내용 호출 및 제목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내용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이미지 수정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 가능한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input text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이용</a:t>
                      </a:r>
                      <a:endParaRPr lang="en-US" altLang="ko-KR" sz="1500" b="0" i="0" u="none" strike="noStrike" cap="none" baseline="0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수정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수정 완료 버튼</a:t>
                      </a:r>
                      <a:endParaRPr lang="en-US" altLang="ko-KR" sz="1500" b="0" i="0" u="none" strike="noStrike" cap="none" baseline="0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삭제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삭제하시겠습니까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?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확인 후 삭제 또는 취소</a:t>
                      </a:r>
                      <a:endParaRPr lang="en-US" altLang="ko-KR" sz="1500" b="0" i="0" u="none" strike="noStrike" cap="none" baseline="0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닫기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호출 된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맑은 고딕"/>
                        </a:rPr>
                        <a:t>모달창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 닫기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7545059"/>
              </p:ext>
            </p:extLst>
          </p:nvPr>
        </p:nvGraphicFramePr>
        <p:xfrm>
          <a:off x="1843294" y="2573867"/>
          <a:ext cx="6376940" cy="26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46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63712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040873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40474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4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목요일 고객센터 휴무 안내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1000004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네이버톡톡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1:1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문의가 종료되고 사용에 더욱 편리한 방식으로 변경됩니다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>
                <a:solidFill>
                  <a:schemeClr val="tx1"/>
                </a:solidFill>
              </a:rPr>
              <a:t>공지사항 관리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217831" y="4554873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수</a:t>
            </a:r>
            <a:r>
              <a:rPr lang="ko-KR" altLang="en-US" sz="800" dirty="0">
                <a:solidFill>
                  <a:schemeClr val="tx1"/>
                </a:solidFill>
              </a:rPr>
              <a:t>정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6959598" y="5531490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684143" y="4554872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7464" y="1906060"/>
            <a:ext cx="5884435" cy="41012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Google Shape;173;g7c553259d1_0_81"/>
          <p:cNvSpPr/>
          <p:nvPr/>
        </p:nvSpPr>
        <p:spPr>
          <a:xfrm>
            <a:off x="1315884" y="372815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701798" y="1803400"/>
            <a:ext cx="6423259" cy="42671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9616724"/>
              </p:ext>
            </p:extLst>
          </p:nvPr>
        </p:nvGraphicFramePr>
        <p:xfrm>
          <a:off x="8472265" y="1535502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ht_admin_notice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84650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/>
              <a:t>] </a:t>
            </a:r>
            <a:r>
              <a:rPr lang="ko-KR" altLang="en-US" dirty="0"/>
              <a:t>관리자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게시판 관리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공지사항 관리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956734117"/>
              </p:ext>
            </p:extLst>
          </p:nvPr>
        </p:nvGraphicFramePr>
        <p:xfrm>
          <a:off x="8501220" y="2439422"/>
          <a:ext cx="3532000" cy="42309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6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제목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내용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이미지 등록하여 공지사항 등록</a:t>
                      </a:r>
                      <a:endParaRPr lang="en-US" altLang="ko-KR" sz="1500" b="0" i="0" u="none" strike="noStrike" cap="none" baseline="0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등록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등록하기</a:t>
                      </a:r>
                      <a:endParaRPr lang="en-US" altLang="ko-KR" sz="1500" b="0" i="0" u="none" strike="noStrike" cap="none" baseline="0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닫기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호출 된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맑은 고딕"/>
                        </a:rPr>
                        <a:t>모달창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 닫기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9495727"/>
              </p:ext>
            </p:extLst>
          </p:nvPr>
        </p:nvGraphicFramePr>
        <p:xfrm>
          <a:off x="1843294" y="2573867"/>
          <a:ext cx="6376940" cy="26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46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63712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040873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40474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4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목요일 고객센터 휴무 안내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1000004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네이버톡톡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1:1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문의가 종료되고 사용에 더욱 편리한 방식으로 변경됩니다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>
                <a:solidFill>
                  <a:schemeClr val="tx1"/>
                </a:solidFill>
              </a:rPr>
              <a:t>공지사항 관리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217831" y="4554873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수</a:t>
            </a:r>
            <a:r>
              <a:rPr lang="ko-KR" altLang="en-US" sz="800" dirty="0">
                <a:solidFill>
                  <a:schemeClr val="tx1"/>
                </a:solidFill>
              </a:rPr>
              <a:t>정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6959598" y="5531490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684143" y="4554872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8391" y="2051989"/>
            <a:ext cx="6600825" cy="3752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Google Shape;173;g7c553259d1_0_81"/>
          <p:cNvSpPr/>
          <p:nvPr/>
        </p:nvSpPr>
        <p:spPr>
          <a:xfrm>
            <a:off x="1265082" y="372815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650996" y="1803400"/>
            <a:ext cx="6670195" cy="42671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4940977"/>
              </p:ext>
            </p:extLst>
          </p:nvPr>
        </p:nvGraphicFramePr>
        <p:xfrm>
          <a:off x="8572025" y="1640797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ht_admin_notice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30426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/>
              <a:t>] </a:t>
            </a:r>
            <a:r>
              <a:rPr lang="ko-KR" altLang="en-US" dirty="0"/>
              <a:t>관리자 </a:t>
            </a:r>
            <a:r>
              <a:rPr lang="en-US" altLang="ko-KR" dirty="0"/>
              <a:t>- </a:t>
            </a:r>
            <a:r>
              <a:rPr lang="ko-KR" altLang="en-US" dirty="0" smtClean="0"/>
              <a:t>게시판 </a:t>
            </a:r>
            <a:r>
              <a:rPr lang="ko-KR" altLang="en-US" dirty="0"/>
              <a:t>관리 </a:t>
            </a:r>
            <a:r>
              <a:rPr lang="en-US" altLang="ko-KR" dirty="0"/>
              <a:t>– </a:t>
            </a:r>
            <a:r>
              <a:rPr lang="en-US" altLang="ko-KR" dirty="0" smtClean="0"/>
              <a:t>FAQ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833167381"/>
              </p:ext>
            </p:extLst>
          </p:nvPr>
        </p:nvGraphicFramePr>
        <p:xfrm>
          <a:off x="8453561" y="2413200"/>
          <a:ext cx="3532000" cy="380580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등록된 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FAQ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목록을 테이블 형식으로 표시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글 </a:t>
                      </a:r>
                      <a:r>
                        <a:rPr lang="en-US" altLang="ko-KR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10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개 단위 페이지 </a:t>
                      </a:r>
                      <a:r>
                        <a:rPr lang="ko-KR" altLang="en-US" sz="1500" b="0" i="0" u="none" strike="noStrike" cap="none" noProof="0" dirty="0" err="1" smtClean="0">
                          <a:latin typeface="Malgun Gothic"/>
                          <a:ea typeface="Malgun Gothic"/>
                        </a:rPr>
                        <a:t>네이션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 구현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등록버튼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FAQ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등록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창을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모달로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호출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488003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8451060"/>
              </p:ext>
            </p:extLst>
          </p:nvPr>
        </p:nvGraphicFramePr>
        <p:xfrm>
          <a:off x="1861127" y="2691866"/>
          <a:ext cx="6376940" cy="25926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734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075266"/>
                <a:gridCol w="30734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897467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643467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코드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카테고리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제목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작성일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작성자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/>
                        <a:t>에약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예약을 변경 하고 싶어요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2000004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예약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예약 안내 알림을 받지 못했어요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2000003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예약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당일 예약은 불가능한가요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2020-03-17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2000002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서비스 이용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이용에 문의가 있어요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2020-03-01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2000001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서비스 이용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호스트에게 질문을 하고 싶어요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2020-02-19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adminX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 smtClean="0">
                <a:solidFill>
                  <a:schemeClr val="tx1"/>
                </a:solidFill>
              </a:rPr>
              <a:t>FAQ</a:t>
            </a:r>
            <a:r>
              <a:rPr lang="ko-KR" altLang="en-US" sz="1500" dirty="0" smtClean="0">
                <a:solidFill>
                  <a:schemeClr val="tx1"/>
                </a:solidFill>
              </a:rPr>
              <a:t> 관리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365999" y="5526703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5" name="Google Shape;173;g7c553259d1_0_81"/>
          <p:cNvSpPr/>
          <p:nvPr/>
        </p:nvSpPr>
        <p:spPr>
          <a:xfrm>
            <a:off x="1324351" y="381282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684864" y="2573867"/>
            <a:ext cx="6811030" cy="28025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3454400" y="5468640"/>
            <a:ext cx="2650067" cy="6656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6874933" y="5468641"/>
            <a:ext cx="1497060" cy="3987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Google Shape;173;g7c553259d1_0_81"/>
          <p:cNvSpPr/>
          <p:nvPr/>
        </p:nvSpPr>
        <p:spPr>
          <a:xfrm>
            <a:off x="3083976" y="563775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" name="Google Shape;173;g7c553259d1_0_81"/>
          <p:cNvSpPr/>
          <p:nvPr/>
        </p:nvSpPr>
        <p:spPr>
          <a:xfrm>
            <a:off x="6478061" y="550250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21" name="표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226143"/>
              </p:ext>
            </p:extLst>
          </p:nvPr>
        </p:nvGraphicFramePr>
        <p:xfrm>
          <a:off x="8529692" y="1522856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ht_admin_faq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34305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/>
              <a:t>] </a:t>
            </a:r>
            <a:r>
              <a:rPr lang="ko-KR" altLang="en-US" dirty="0"/>
              <a:t>관리자 </a:t>
            </a:r>
            <a:r>
              <a:rPr lang="en-US" altLang="ko-KR" dirty="0"/>
              <a:t>- </a:t>
            </a:r>
            <a:r>
              <a:rPr lang="ko-KR" altLang="en-US" dirty="0" smtClean="0"/>
              <a:t>게시판 </a:t>
            </a:r>
            <a:r>
              <a:rPr lang="ko-KR" altLang="en-US" dirty="0"/>
              <a:t>관리 </a:t>
            </a:r>
            <a:r>
              <a:rPr lang="en-US" altLang="ko-KR" dirty="0"/>
              <a:t>– FAQ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599266076"/>
              </p:ext>
            </p:extLst>
          </p:nvPr>
        </p:nvGraphicFramePr>
        <p:xfrm>
          <a:off x="8509686" y="2291280"/>
          <a:ext cx="3532000" cy="418226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4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제목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클릭하면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summary, detail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태그 형식으로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FAQ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내용 표시</a:t>
                      </a:r>
                      <a:endParaRPr lang="en-US" altLang="ko-KR" sz="1500" b="0" i="0" u="none" strike="noStrike" cap="none" baseline="0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수정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수정 및 삭제 기능 포함한 화면 호출</a:t>
                      </a:r>
                      <a:endParaRPr lang="en-US" altLang="ko-KR" sz="1500" b="0" i="0" u="none" strike="noStrike" cap="none" baseline="0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삭제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삭제하시겠습니까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?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확인 후 삭제 처리</a:t>
                      </a:r>
                      <a:endParaRPr lang="ko-KR" altLang="en-US" sz="1500" b="0" i="0" u="none" strike="noStrike" cap="none" noProof="0" dirty="0" smtClean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0597929"/>
              </p:ext>
            </p:extLst>
          </p:nvPr>
        </p:nvGraphicFramePr>
        <p:xfrm>
          <a:off x="1843294" y="2573867"/>
          <a:ext cx="6376940" cy="26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357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753533"/>
                <a:gridCol w="352213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821267"/>
                <a:gridCol w="676434"/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카테고리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예약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4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목요일 고객센터 휴무 안내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2000004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예약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예약 안내 알림을 받지 못했어요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 smtClean="0">
                <a:solidFill>
                  <a:schemeClr val="tx1"/>
                </a:solidFill>
              </a:rPr>
              <a:t>FAQ</a:t>
            </a:r>
            <a:r>
              <a:rPr lang="ko-KR" altLang="en-US" sz="1500" dirty="0" smtClean="0">
                <a:solidFill>
                  <a:schemeClr val="tx1"/>
                </a:solidFill>
              </a:rPr>
              <a:t> 관리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217831" y="4554873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수</a:t>
            </a:r>
            <a:r>
              <a:rPr lang="ko-KR" altLang="en-US" sz="800" dirty="0">
                <a:solidFill>
                  <a:schemeClr val="tx1"/>
                </a:solidFill>
              </a:rPr>
              <a:t>정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6959598" y="5531490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684143" y="4554872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7" name="Google Shape;173;g7c553259d1_0_81"/>
          <p:cNvSpPr/>
          <p:nvPr/>
        </p:nvSpPr>
        <p:spPr>
          <a:xfrm>
            <a:off x="1282016" y="372815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667930" y="2506133"/>
            <a:ext cx="6670195" cy="2870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4845458"/>
              </p:ext>
            </p:extLst>
          </p:nvPr>
        </p:nvGraphicFramePr>
        <p:xfrm>
          <a:off x="8572025" y="1510433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ht_admin_faq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28065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/>
              <a:t>] </a:t>
            </a:r>
            <a:r>
              <a:rPr lang="ko-KR" altLang="en-US" dirty="0"/>
              <a:t>관리자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게시판 관리 </a:t>
            </a:r>
            <a:r>
              <a:rPr lang="en-US" altLang="ko-KR" dirty="0" smtClean="0"/>
              <a:t>- FAQ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600815218"/>
              </p:ext>
            </p:extLst>
          </p:nvPr>
        </p:nvGraphicFramePr>
        <p:xfrm>
          <a:off x="8484286" y="1808177"/>
          <a:ext cx="3532000" cy="49167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5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500" b="0" i="0" u="none" strike="noStrike" cap="none" noProof="0" dirty="0" smtClean="0">
                          <a:latin typeface="+mn-lt"/>
                        </a:rPr>
                        <a:t>FAQ</a:t>
                      </a:r>
                      <a:r>
                        <a:rPr lang="ko-KR" altLang="en-US" sz="1500" b="0" i="0" u="none" strike="noStrike" cap="none" noProof="0" dirty="0" smtClean="0">
                          <a:latin typeface="+mn-lt"/>
                        </a:rPr>
                        <a:t> 상세 내용 호출 및 제목</a:t>
                      </a:r>
                      <a:r>
                        <a:rPr lang="en-US" altLang="ko-KR" sz="1500" b="0" i="0" u="none" strike="noStrike" cap="none" noProof="0" dirty="0" smtClean="0">
                          <a:latin typeface="+mn-lt"/>
                        </a:rPr>
                        <a:t>, </a:t>
                      </a:r>
                      <a:r>
                        <a:rPr lang="ko-KR" altLang="en-US" sz="1500" b="0" i="0" u="none" strike="noStrike" cap="none" noProof="0" dirty="0" smtClean="0">
                          <a:latin typeface="+mn-lt"/>
                        </a:rPr>
                        <a:t>내용</a:t>
                      </a:r>
                      <a:r>
                        <a:rPr lang="en-US" altLang="ko-KR" sz="1500" b="0" i="0" u="none" strike="noStrike" cap="none" noProof="0" dirty="0" smtClean="0">
                          <a:latin typeface="+mn-lt"/>
                        </a:rPr>
                        <a:t>, </a:t>
                      </a:r>
                      <a:r>
                        <a:rPr lang="ko-KR" altLang="en-US" sz="1500" b="0" i="0" u="none" strike="noStrike" cap="none" noProof="0" dirty="0" smtClean="0">
                          <a:latin typeface="+mn-lt"/>
                        </a:rPr>
                        <a:t>이미지 수정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 가능한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input text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이용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수정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수정 완료 버튼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삭제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삭제하시겠습니까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?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확인 후 삭제 또는 취소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닫기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호출 된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+mn-lt"/>
                        </a:rPr>
                        <a:t>모달창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 닫기</a:t>
                      </a:r>
                      <a:endParaRPr lang="ko-KR" altLang="en-US" sz="1500" b="0" i="0" u="none" strike="noStrike" cap="none" noProof="0" dirty="0" smtClean="0">
                        <a:latin typeface="+mn-lt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8914387"/>
              </p:ext>
            </p:extLst>
          </p:nvPr>
        </p:nvGraphicFramePr>
        <p:xfrm>
          <a:off x="1843294" y="2573867"/>
          <a:ext cx="6376940" cy="26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46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63712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040873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40474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4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목요일 고객센터 휴무 안내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1000004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네이버톡톡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1:1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문의가 종료되고 사용에 더욱 편리한 방식으로 변경됩니다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>
                <a:solidFill>
                  <a:schemeClr val="tx1"/>
                </a:solidFill>
              </a:rPr>
              <a:t>공지사항 관리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217831" y="4554873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수</a:t>
            </a:r>
            <a:r>
              <a:rPr lang="ko-KR" altLang="en-US" sz="800" dirty="0">
                <a:solidFill>
                  <a:schemeClr val="tx1"/>
                </a:solidFill>
              </a:rPr>
              <a:t>정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6959598" y="5531490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684143" y="4554872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7464" y="1906060"/>
            <a:ext cx="5884435" cy="41012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직사각형 17"/>
          <p:cNvSpPr/>
          <p:nvPr/>
        </p:nvSpPr>
        <p:spPr>
          <a:xfrm>
            <a:off x="2667000" y="2480733"/>
            <a:ext cx="787400" cy="330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FAQ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324113" y="2963333"/>
            <a:ext cx="698490" cy="2370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FAQ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292354" y="3775655"/>
            <a:ext cx="698490" cy="2370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FAQ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328342" y="4266527"/>
            <a:ext cx="698490" cy="2370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FAQ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22" name="Google Shape;173;g7c553259d1_0_81"/>
          <p:cNvSpPr/>
          <p:nvPr/>
        </p:nvSpPr>
        <p:spPr>
          <a:xfrm>
            <a:off x="1282016" y="3794396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803401" y="1828800"/>
            <a:ext cx="6296256" cy="43563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9278810"/>
              </p:ext>
            </p:extLst>
          </p:nvPr>
        </p:nvGraphicFramePr>
        <p:xfrm>
          <a:off x="8506132" y="1090464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ht_admin_faq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53250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/>
              <a:t>] </a:t>
            </a:r>
            <a:r>
              <a:rPr lang="ko-KR" altLang="en-US" dirty="0"/>
              <a:t>관리자 </a:t>
            </a:r>
            <a:r>
              <a:rPr lang="en-US" altLang="ko-KR" dirty="0"/>
              <a:t>- </a:t>
            </a:r>
            <a:r>
              <a:rPr lang="ko-KR" altLang="en-US" dirty="0" smtClean="0"/>
              <a:t>게시판 </a:t>
            </a:r>
            <a:r>
              <a:rPr lang="ko-KR" altLang="en-US" dirty="0"/>
              <a:t>관리 </a:t>
            </a:r>
            <a:r>
              <a:rPr lang="en-US" altLang="ko-KR" dirty="0"/>
              <a:t>– FAQ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2677222175"/>
              </p:ext>
            </p:extLst>
          </p:nvPr>
        </p:nvGraphicFramePr>
        <p:xfrm>
          <a:off x="8492753" y="2362200"/>
          <a:ext cx="3532000" cy="42309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6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+mn-lt"/>
                        </a:rPr>
                        <a:t>제목</a:t>
                      </a:r>
                      <a:r>
                        <a:rPr lang="en-US" altLang="ko-KR" sz="1500" b="0" i="0" u="none" strike="noStrike" cap="none" noProof="0" dirty="0" smtClean="0">
                          <a:latin typeface="+mn-lt"/>
                        </a:rPr>
                        <a:t>,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 내용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,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이미지 등록하여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FAQ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 등록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등록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등록하기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닫기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호출 된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+mn-lt"/>
                        </a:rPr>
                        <a:t>모달창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 닫기</a:t>
                      </a:r>
                      <a:endParaRPr lang="ko-KR" altLang="en-US" sz="1500" b="0" i="0" u="none" strike="noStrike" cap="none" noProof="0" dirty="0" smtClean="0">
                        <a:latin typeface="+mn-lt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6921497"/>
              </p:ext>
            </p:extLst>
          </p:nvPr>
        </p:nvGraphicFramePr>
        <p:xfrm>
          <a:off x="1843294" y="2573867"/>
          <a:ext cx="6376940" cy="26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46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63712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040873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40474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4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목요일 고객센터 휴무 안내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1000004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네이버톡톡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1:1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문의가 종료되고 사용에 더욱 편리한 방식으로 변경됩니다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>
                <a:solidFill>
                  <a:schemeClr val="tx1"/>
                </a:solidFill>
              </a:rPr>
              <a:t>공지사항 관리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217831" y="4554873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수</a:t>
            </a:r>
            <a:r>
              <a:rPr lang="ko-KR" altLang="en-US" sz="800" dirty="0">
                <a:solidFill>
                  <a:schemeClr val="tx1"/>
                </a:solidFill>
              </a:rPr>
              <a:t>정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6959598" y="5531490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684143" y="4554872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8391" y="2051989"/>
            <a:ext cx="6600825" cy="3752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직사각형 17"/>
          <p:cNvSpPr/>
          <p:nvPr/>
        </p:nvSpPr>
        <p:spPr>
          <a:xfrm>
            <a:off x="2328342" y="2767927"/>
            <a:ext cx="973658" cy="2970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FAQ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099745" y="3335193"/>
            <a:ext cx="694258" cy="2208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FAQ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099745" y="3860321"/>
            <a:ext cx="694258" cy="2208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FAQ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21" name="Google Shape;173;g7c553259d1_0_81"/>
          <p:cNvSpPr/>
          <p:nvPr/>
        </p:nvSpPr>
        <p:spPr>
          <a:xfrm>
            <a:off x="1130666" y="3794396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574800" y="1921932"/>
            <a:ext cx="6797193" cy="40854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3131549"/>
              </p:ext>
            </p:extLst>
          </p:nvPr>
        </p:nvGraphicFramePr>
        <p:xfrm>
          <a:off x="8489198" y="1601882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ht_admin_faq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18120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/>
              <a:t>] </a:t>
            </a:r>
            <a:r>
              <a:rPr lang="ko-KR" altLang="en-US" dirty="0"/>
              <a:t>관리자 </a:t>
            </a:r>
            <a:r>
              <a:rPr lang="en-US" altLang="ko-KR" dirty="0"/>
              <a:t>- </a:t>
            </a:r>
            <a:r>
              <a:rPr lang="ko-KR" altLang="en-US" dirty="0" smtClean="0"/>
              <a:t>게시판 </a:t>
            </a:r>
            <a:r>
              <a:rPr lang="ko-KR" altLang="en-US" dirty="0"/>
              <a:t>관리 </a:t>
            </a:r>
            <a:r>
              <a:rPr lang="en-US" altLang="ko-KR" dirty="0"/>
              <a:t>– </a:t>
            </a:r>
            <a:r>
              <a:rPr lang="en-US" altLang="ko-KR" dirty="0" smtClean="0"/>
              <a:t>Q&amp;A</a:t>
            </a:r>
            <a:endParaRPr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24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2774040929"/>
              </p:ext>
            </p:extLst>
          </p:nvPr>
        </p:nvGraphicFramePr>
        <p:xfrm>
          <a:off x="8594353" y="2417597"/>
          <a:ext cx="3532000" cy="3767543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등록된 공지사항 목록을 테이블 형식으로 표시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글 </a:t>
                      </a:r>
                      <a:r>
                        <a:rPr lang="en-US" altLang="ko-KR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10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개 단위 페이지 </a:t>
                      </a:r>
                      <a:r>
                        <a:rPr lang="ko-KR" altLang="en-US" sz="1500" b="0" i="0" u="none" strike="noStrike" cap="none" noProof="0" dirty="0" err="1" smtClean="0">
                          <a:latin typeface="Malgun Gothic"/>
                          <a:ea typeface="Malgun Gothic"/>
                        </a:rPr>
                        <a:t>네이션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 구현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2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0801305"/>
              </p:ext>
            </p:extLst>
          </p:nvPr>
        </p:nvGraphicFramePr>
        <p:xfrm>
          <a:off x="1861127" y="2691866"/>
          <a:ext cx="6376940" cy="25926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274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753533"/>
                <a:gridCol w="325253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17376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74075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카테고리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3000005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결제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네이버페이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포인트로 결제했는데 현금영수증을 발급받을 수 있나요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3000004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/>
                        <a:t>예약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예약 안내 알림을 받지 못했어요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3000003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/>
                        <a:t>예약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당일 예약은 불가능한가요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2020-03-17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3000002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/>
                        <a:t>서비스 이용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이용에 문의가 있어요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2020-03-01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3000001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/>
                        <a:t>서비스 이용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호스트에게 질문을 하고 싶어요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2020-02-19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adminX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8" name="직사각형 27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 smtClean="0">
                <a:solidFill>
                  <a:schemeClr val="tx1"/>
                </a:solidFill>
              </a:rPr>
              <a:t>Q&amp;A</a:t>
            </a:r>
            <a:r>
              <a:rPr lang="ko-KR" altLang="en-US" sz="1500" dirty="0" smtClean="0">
                <a:solidFill>
                  <a:schemeClr val="tx1"/>
                </a:solidFill>
              </a:rPr>
              <a:t> 관리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7365999" y="5526703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0" name="Google Shape;173;g7c553259d1_0_81"/>
          <p:cNvSpPr/>
          <p:nvPr/>
        </p:nvSpPr>
        <p:spPr>
          <a:xfrm>
            <a:off x="1324351" y="381282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684864" y="2573867"/>
            <a:ext cx="6811030" cy="28025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3454400" y="5468640"/>
            <a:ext cx="2650067" cy="6656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Google Shape;173;g7c553259d1_0_81"/>
          <p:cNvSpPr/>
          <p:nvPr/>
        </p:nvSpPr>
        <p:spPr>
          <a:xfrm>
            <a:off x="3083976" y="563775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7255932" y="5502508"/>
            <a:ext cx="736600" cy="3471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35" name="표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8662703"/>
              </p:ext>
            </p:extLst>
          </p:nvPr>
        </p:nvGraphicFramePr>
        <p:xfrm>
          <a:off x="8648294" y="1535502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30648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ht_admin_qna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51978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요구사항 정의서 </a:t>
            </a:r>
            <a:r>
              <a:rPr lang="en-US" altLang="ko-KR" dirty="0" smtClean="0"/>
              <a:t>(</a:t>
            </a:r>
            <a:r>
              <a:rPr lang="ko-KR" altLang="en-US" dirty="0" smtClean="0"/>
              <a:t>상세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기범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76" y="1677279"/>
            <a:ext cx="11722910" cy="38345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74588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/>
              <a:t>] </a:t>
            </a:r>
            <a:r>
              <a:rPr lang="ko-KR" altLang="en-US" dirty="0"/>
              <a:t>관리자 </a:t>
            </a:r>
            <a:r>
              <a:rPr lang="en-US" altLang="ko-KR" dirty="0"/>
              <a:t>- </a:t>
            </a:r>
            <a:r>
              <a:rPr lang="ko-KR" altLang="en-US" dirty="0" smtClean="0"/>
              <a:t>게시판 </a:t>
            </a:r>
            <a:r>
              <a:rPr lang="ko-KR" altLang="en-US" dirty="0"/>
              <a:t>관리 </a:t>
            </a:r>
            <a:r>
              <a:rPr lang="en-US" altLang="ko-KR" dirty="0"/>
              <a:t>– </a:t>
            </a:r>
            <a:r>
              <a:rPr lang="en-US" altLang="ko-KR" dirty="0" smtClean="0"/>
              <a:t>Q&amp;A</a:t>
            </a:r>
            <a:endParaRPr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4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2347767725"/>
              </p:ext>
            </p:extLst>
          </p:nvPr>
        </p:nvGraphicFramePr>
        <p:xfrm>
          <a:off x="8518152" y="2060427"/>
          <a:ext cx="3532000" cy="4688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3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제목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클릭하면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summary, detail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태그 형식으로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Q&amp;A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내용 표시</a:t>
                      </a:r>
                      <a:endParaRPr lang="en-US" altLang="ko-KR" sz="1500" b="0" i="0" u="none" strike="noStrike" cap="none" baseline="0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답변하기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답변 등록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,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수정 및 삭제 기능 포함한 화면 호출</a:t>
                      </a:r>
                      <a:endParaRPr lang="en-US" altLang="ko-KR" sz="1500" b="0" i="0" u="none" strike="noStrike" cap="none" baseline="0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삭제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삭제하시겠습니까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?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확인 후 삭제 처리</a:t>
                      </a:r>
                      <a:endParaRPr lang="ko-KR" altLang="en-US" sz="1500" b="0" i="0" u="none" strike="noStrike" cap="none" noProof="0" dirty="0" smtClean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7698148"/>
              </p:ext>
            </p:extLst>
          </p:nvPr>
        </p:nvGraphicFramePr>
        <p:xfrm>
          <a:off x="1843294" y="2573867"/>
          <a:ext cx="6376940" cy="26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743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770467"/>
                <a:gridCol w="331090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17376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74075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smtClean="0"/>
                        <a:t>카테고리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3000005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결제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네이버페이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포인트로 결제했는데 현금영수증을 발급받을 수 있나요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3000004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/>
                        <a:t>예약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예약 안내 알림을 받지 못했어요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 smtClean="0">
                <a:solidFill>
                  <a:schemeClr val="tx1"/>
                </a:solidFill>
              </a:rPr>
              <a:t>Q&amp;A</a:t>
            </a:r>
            <a:r>
              <a:rPr lang="ko-KR" altLang="en-US" sz="1500" dirty="0" smtClean="0">
                <a:solidFill>
                  <a:schemeClr val="tx1"/>
                </a:solidFill>
              </a:rPr>
              <a:t> 관리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959599" y="4554873"/>
            <a:ext cx="673746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답변하기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7684143" y="4554872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2" name="Google Shape;173;g7c553259d1_0_81"/>
          <p:cNvSpPr/>
          <p:nvPr/>
        </p:nvSpPr>
        <p:spPr>
          <a:xfrm>
            <a:off x="1130666" y="3794396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574800" y="2489200"/>
            <a:ext cx="6797193" cy="286173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1180931"/>
              </p:ext>
            </p:extLst>
          </p:nvPr>
        </p:nvGraphicFramePr>
        <p:xfrm>
          <a:off x="8497665" y="1327530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ht_admin_qna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01742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/>
              <a:t>] </a:t>
            </a:r>
            <a:r>
              <a:rPr lang="ko-KR" altLang="en-US" dirty="0"/>
              <a:t>관리자 </a:t>
            </a:r>
            <a:r>
              <a:rPr lang="en-US" altLang="ko-KR" dirty="0"/>
              <a:t>- </a:t>
            </a:r>
            <a:r>
              <a:rPr lang="ko-KR" altLang="en-US" dirty="0" smtClean="0"/>
              <a:t>게시판 </a:t>
            </a:r>
            <a:r>
              <a:rPr lang="ko-KR" altLang="en-US" dirty="0"/>
              <a:t>관리 </a:t>
            </a:r>
            <a:r>
              <a:rPr lang="en-US" altLang="ko-KR" dirty="0"/>
              <a:t>– </a:t>
            </a:r>
            <a:r>
              <a:rPr lang="en-US" altLang="ko-KR" dirty="0" smtClean="0"/>
              <a:t>Q&amp;A</a:t>
            </a:r>
            <a:endParaRPr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4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4183700085"/>
              </p:ext>
            </p:extLst>
          </p:nvPr>
        </p:nvGraphicFramePr>
        <p:xfrm>
          <a:off x="8484286" y="2481276"/>
          <a:ext cx="3532000" cy="42309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4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en-US" sz="1500" b="0" i="0" u="none" strike="noStrike" cap="none" noProof="0" dirty="0" smtClean="0">
                          <a:latin typeface="맑은 고딕"/>
                        </a:rPr>
                        <a:t>Q&amp;A</a:t>
                      </a:r>
                      <a:r>
                        <a:rPr lang="en-US" altLang="en-US" sz="1500" b="0" i="0" u="none" strike="noStrike" cap="none" baseline="0" noProof="0" dirty="0" smtClean="0">
                          <a:latin typeface="맑은 고딕"/>
                        </a:rPr>
                        <a:t>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상세 내용 호출 및 답변 등록 가능한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input text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등록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답변 등록 완료</a:t>
                      </a:r>
                      <a:endParaRPr lang="en-US" altLang="ko-KR" sz="1500" b="0" i="0" u="none" strike="noStrike" cap="none" baseline="0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닫기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호출 된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맑은 고딕"/>
                        </a:rPr>
                        <a:t>모달창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 닫기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6029008"/>
              </p:ext>
            </p:extLst>
          </p:nvPr>
        </p:nvGraphicFramePr>
        <p:xfrm>
          <a:off x="1843294" y="2573867"/>
          <a:ext cx="6376940" cy="26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46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63712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040873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40474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4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목요일 고객센터 휴무 안내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1000004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네이버톡톡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1:1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문의가 종료되고 사용에 더욱 편리한 방식으로 변경됩니다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>
                <a:solidFill>
                  <a:schemeClr val="tx1"/>
                </a:solidFill>
              </a:rPr>
              <a:t>공지사항 관리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217831" y="4554873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수</a:t>
            </a:r>
            <a:r>
              <a:rPr lang="ko-KR" altLang="en-US" sz="800" dirty="0">
                <a:solidFill>
                  <a:schemeClr val="tx1"/>
                </a:solidFill>
              </a:rPr>
              <a:t>정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6959598" y="5531490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684143" y="4554872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7464" y="1906060"/>
            <a:ext cx="5884435" cy="41012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직사각형 13"/>
          <p:cNvSpPr/>
          <p:nvPr/>
        </p:nvSpPr>
        <p:spPr>
          <a:xfrm>
            <a:off x="2666999" y="2408767"/>
            <a:ext cx="1735667" cy="330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Q&amp;A </a:t>
            </a:r>
            <a:r>
              <a:rPr lang="ko-KR" altLang="en-US" sz="1300" dirty="0" smtClean="0">
                <a:solidFill>
                  <a:schemeClr val="tx1"/>
                </a:solidFill>
              </a:rPr>
              <a:t>답변 등록하기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324113" y="2963333"/>
            <a:ext cx="698490" cy="2370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Q&amp;A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309288" y="3775655"/>
            <a:ext cx="698490" cy="2370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Q&amp;A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328342" y="4266527"/>
            <a:ext cx="698490" cy="2370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Q&amp;A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3908291" y="3691467"/>
            <a:ext cx="3119042" cy="423333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 err="1">
                <a:solidFill>
                  <a:schemeClr val="dk1"/>
                </a:solidFill>
              </a:rPr>
              <a:t>네이버페이</a:t>
            </a:r>
            <a:r>
              <a:rPr lang="ko-KR" altLang="en-US" sz="800" dirty="0">
                <a:solidFill>
                  <a:schemeClr val="dk1"/>
                </a:solidFill>
              </a:rPr>
              <a:t> 포인트로 결제했는데 현금영수증을 발급받을 수 있나요</a:t>
            </a:r>
            <a:r>
              <a:rPr lang="en-US" altLang="ko-KR" sz="800" dirty="0">
                <a:solidFill>
                  <a:schemeClr val="dk1"/>
                </a:solidFill>
              </a:rPr>
              <a:t>?</a:t>
            </a:r>
            <a:endParaRPr lang="ko-KR" altLang="en-US" sz="800" dirty="0"/>
          </a:p>
        </p:txBody>
      </p:sp>
      <p:sp>
        <p:nvSpPr>
          <p:cNvPr id="19" name="직사각형 18"/>
          <p:cNvSpPr/>
          <p:nvPr/>
        </p:nvSpPr>
        <p:spPr>
          <a:xfrm>
            <a:off x="3908300" y="4173393"/>
            <a:ext cx="3119042" cy="423333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 err="1">
                <a:solidFill>
                  <a:schemeClr val="dk1"/>
                </a:solidFill>
              </a:rPr>
              <a:t>네이버페이</a:t>
            </a:r>
            <a:r>
              <a:rPr lang="ko-KR" altLang="en-US" sz="800" dirty="0">
                <a:solidFill>
                  <a:schemeClr val="dk1"/>
                </a:solidFill>
              </a:rPr>
              <a:t> 포인트로 결제했는데 현금영수증을 발급받을 수 있나요</a:t>
            </a:r>
            <a:r>
              <a:rPr lang="en-US" altLang="ko-KR" sz="800" dirty="0">
                <a:solidFill>
                  <a:schemeClr val="dk1"/>
                </a:solidFill>
              </a:rPr>
              <a:t>?</a:t>
            </a:r>
            <a:endParaRPr lang="ko-KR" altLang="en-US" sz="800" dirty="0"/>
          </a:p>
        </p:txBody>
      </p:sp>
      <p:sp>
        <p:nvSpPr>
          <p:cNvPr id="20" name="직사각형 19"/>
          <p:cNvSpPr/>
          <p:nvPr/>
        </p:nvSpPr>
        <p:spPr>
          <a:xfrm>
            <a:off x="2404552" y="4757782"/>
            <a:ext cx="982124" cy="2370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tx1"/>
                </a:solidFill>
              </a:rPr>
              <a:t>Q&amp;A </a:t>
            </a:r>
            <a:r>
              <a:rPr lang="ko-KR" altLang="en-US" sz="1300" dirty="0" smtClean="0">
                <a:solidFill>
                  <a:schemeClr val="tx1"/>
                </a:solidFill>
              </a:rPr>
              <a:t>답변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908291" y="4664648"/>
            <a:ext cx="3119042" cy="423333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800" dirty="0"/>
          </a:p>
        </p:txBody>
      </p:sp>
      <p:sp>
        <p:nvSpPr>
          <p:cNvPr id="22" name="직사각형 21"/>
          <p:cNvSpPr/>
          <p:nvPr/>
        </p:nvSpPr>
        <p:spPr>
          <a:xfrm>
            <a:off x="5528733" y="5164667"/>
            <a:ext cx="482600" cy="3668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6282267" y="5181602"/>
            <a:ext cx="465666" cy="2624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등록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24" name="Google Shape;173;g7c553259d1_0_81"/>
          <p:cNvSpPr/>
          <p:nvPr/>
        </p:nvSpPr>
        <p:spPr>
          <a:xfrm>
            <a:off x="1232270" y="3794396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727200" y="1761067"/>
            <a:ext cx="6307667" cy="43433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7342239"/>
              </p:ext>
            </p:extLst>
          </p:nvPr>
        </p:nvGraphicFramePr>
        <p:xfrm>
          <a:off x="8480731" y="1649264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ht_admin_qna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73210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460</TotalTime>
  <Words>2579</Words>
  <Application>Microsoft Office PowerPoint</Application>
  <PresentationFormat>사용자 지정</PresentationFormat>
  <Paragraphs>928</Paragraphs>
  <Slides>91</Slides>
  <Notes>9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91</vt:i4>
      </vt:variant>
    </vt:vector>
  </HeadingPairs>
  <TitlesOfParts>
    <vt:vector size="92" baseType="lpstr">
      <vt:lpstr>Office 테마</vt:lpstr>
      <vt:lpstr>e – Zone </vt:lpstr>
      <vt:lpstr>목차</vt:lpstr>
      <vt:lpstr>1. 개요</vt:lpstr>
      <vt:lpstr>1. 개요</vt:lpstr>
      <vt:lpstr>2. 유즈케이스</vt:lpstr>
      <vt:lpstr>2. 유즈케이스</vt:lpstr>
      <vt:lpstr>3. 요구사항 정의서</vt:lpstr>
      <vt:lpstr>요구사항 정의서 (개괄)</vt:lpstr>
      <vt:lpstr>요구사항 정의서 (상세 - 기범)</vt:lpstr>
      <vt:lpstr>요구사항 정의서 (상세 - 서희)</vt:lpstr>
      <vt:lpstr>요구사항 정의서 (상세 - 형준)</vt:lpstr>
      <vt:lpstr>요구사항 정의서 (상세 - 현태)</vt:lpstr>
      <vt:lpstr>4. [DB 설계] ERD 설계</vt:lpstr>
      <vt:lpstr>[DB 설계] ERD 논리설계 (초기)</vt:lpstr>
      <vt:lpstr>[DB 설계] ERD 논리설계 (최종) – 테이블 관계 및 주요 키</vt:lpstr>
      <vt:lpstr>[DB 설계] ERD 논리설계 (최종)</vt:lpstr>
      <vt:lpstr>[DB 설계] ERD 물리설계 (최종)</vt:lpstr>
      <vt:lpstr>5. 최종 구현 현황</vt:lpstr>
      <vt:lpstr>6. 화면 설계 및 구현</vt:lpstr>
      <vt:lpstr>PowerPoint 프레젠테이션</vt:lpstr>
      <vt:lpstr>PowerPoint 프레젠테이션</vt:lpstr>
      <vt:lpstr>PowerPoint 프레젠테이션</vt:lpstr>
      <vt:lpstr>PowerPoint 프레젠테이션</vt:lpstr>
      <vt:lpstr>[피드백] 사용자 - 웹 - 게시판 – 공지사항</vt:lpstr>
      <vt:lpstr>[피드백] 사용자 - 웹 - 게시판 – 공지사항</vt:lpstr>
      <vt:lpstr>[화면 설계] 사용자 - 웹 - 게시판 - 공지사항</vt:lpstr>
      <vt:lpstr>[화면 구현] 사용자 - 웹 - 게시판 - 공지사항</vt:lpstr>
      <vt:lpstr>[화면 구현] 사용자 - 웹 - 게시판 - 공지사항</vt:lpstr>
      <vt:lpstr>[화면 설계] 사용자 - 웹 - 게시판 - 공지사항</vt:lpstr>
      <vt:lpstr>PowerPoint 프레젠테이션</vt:lpstr>
      <vt:lpstr>PowerPoint 프레젠테이션</vt:lpstr>
      <vt:lpstr>PowerPoint 프레젠테이션</vt:lpstr>
      <vt:lpstr>PowerPoint 프레젠테이션</vt:lpstr>
      <vt:lpstr>[화면 설계] 사용자 - 웹 - 게시판 - FAQ</vt:lpstr>
      <vt:lpstr>[화면 구현] 사용자 - 웹 - 게시판 - FAQ</vt:lpstr>
      <vt:lpstr>[화면 설계] 사용자 - 웹 - 게시판 - FAQ</vt:lpstr>
      <vt:lpstr>[화면 설계] 사용자 - 웹 - 게시판 – Q&amp;A</vt:lpstr>
      <vt:lpstr>[화면 구현] 사용자 - 웹 - 게시판 – Q&amp;A</vt:lpstr>
      <vt:lpstr>[화면 구현] 사용자 - 웹 - 게시판 – Q&amp;A</vt:lpstr>
      <vt:lpstr>[화면 구현] 사용자 - 웹 - 게시판 – Q&amp;A</vt:lpstr>
      <vt:lpstr>[화면 구현] 사용자 - 웹 - 게시판 – Q&amp;A</vt:lpstr>
      <vt:lpstr>[화면 설계] 사용자 - 웹 - 게시판 – Q&amp;A</vt:lpstr>
      <vt:lpstr>[화면 구현] 사용자 - 웹 - 게시판 – Q&amp;A</vt:lpstr>
      <vt:lpstr>[화면 설계] 사용자 - 모바일 - 게시판 – Q&amp;A</vt:lpstr>
      <vt:lpstr>[화면 구현] 사용자 - 모바일 - 게시판 – Q&amp;A</vt:lpstr>
      <vt:lpstr>[화면 구현] 사용자 - 모바일 - 게시판 – Q&amp;A</vt:lpstr>
      <vt:lpstr>최종 FeedBack</vt:lpstr>
      <vt:lpstr>최종 FeedBack</vt:lpstr>
      <vt:lpstr>THANK  YOU</vt:lpstr>
      <vt:lpstr>양식 통일</vt:lpstr>
      <vt:lpstr>양식 통일</vt:lpstr>
      <vt:lpstr>양식 통일</vt:lpstr>
      <vt:lpstr>양식 통일</vt:lpstr>
      <vt:lpstr>양식 통일 – DB SEQUENCE</vt:lpstr>
      <vt:lpstr>PowerPoint 프레젠테이션</vt:lpstr>
      <vt:lpstr>PowerPoint 프레젠테이션</vt:lpstr>
      <vt:lpstr>PowerPoint 프레젠테이션</vt:lpstr>
      <vt:lpstr>PowerPoint 프레젠테이션</vt:lpstr>
      <vt:lpstr>[화면 설계] 사용자 - 웹 - 게시판 - 공지사항</vt:lpstr>
      <vt:lpstr>[화면 구현] 사용자 - 웹 - 게시판 - 공지사항</vt:lpstr>
      <vt:lpstr>[화면 구현] 사용자 - 웹 - 게시판 - 공지사항</vt:lpstr>
      <vt:lpstr>[화면 설계] 사용자 - 웹 - 게시판 - 공지사항</vt:lpstr>
      <vt:lpstr>PowerPoint 프레젠테이션</vt:lpstr>
      <vt:lpstr>PowerPoint 프레젠테이션</vt:lpstr>
      <vt:lpstr>PowerPoint 프레젠테이션</vt:lpstr>
      <vt:lpstr>PowerPoint 프레젠테이션</vt:lpstr>
      <vt:lpstr>[화면 설계] 사용자 - 웹 - 게시판 - FAQ</vt:lpstr>
      <vt:lpstr>[화면 구현] 사용자 - 웹 - 게시판 - FAQ</vt:lpstr>
      <vt:lpstr>[화면 설계] 사용자 - 웹 - 게시판 - FAQ</vt:lpstr>
      <vt:lpstr>[화면 설계] 사용자 - 모바일 - 게시판 - FAQ</vt:lpstr>
      <vt:lpstr>[화면 설계] 사용자 - 웹 - 게시판 – Q&amp;A</vt:lpstr>
      <vt:lpstr>[화면 구현] 사용자 - 웹 - 게시판 – Q&amp;A</vt:lpstr>
      <vt:lpstr>[화면 구현] 사용자 - 웹 - 게시판 – Q&amp;A</vt:lpstr>
      <vt:lpstr>[화면 구현] 사용자 - 웹 - 게시판 – Q&amp;A</vt:lpstr>
      <vt:lpstr>[화면 구현] 사용자 - 웹 - 게시판 – Q&amp;A</vt:lpstr>
      <vt:lpstr>[화면 설계] 사용자 - 웹 - 게시판 – Q&amp;A</vt:lpstr>
      <vt:lpstr>[화면 구현] 사용자 - 웹 - 게시판 – Q&amp;A</vt:lpstr>
      <vt:lpstr>[화면 설계] 사용자 - 모바일 - 게시판 – Q&amp;A</vt:lpstr>
      <vt:lpstr>[화면 구현] 사용자 - 모바일 - 게시판 – Q&amp;A</vt:lpstr>
      <vt:lpstr>[화면 구현] 사용자 - 모바일 - 게시판 – Q&amp;A</vt:lpstr>
      <vt:lpstr>[화면 설계] 관리자 - 게시판 관리 – 공지사항 관리</vt:lpstr>
      <vt:lpstr>[화면 설계] 관리자 - 게시판 관리 – 공지사항 관리</vt:lpstr>
      <vt:lpstr>[화면 설계] 관리자 - 게시판 관리 – 공지사항 관리</vt:lpstr>
      <vt:lpstr>[화면 설계] 관리자 – 게시판 관리 – 공지사항 관리</vt:lpstr>
      <vt:lpstr>[화면 설계] 관리자 - 게시판 관리 – FAQ</vt:lpstr>
      <vt:lpstr>[화면 설계] 관리자 - 게시판 관리 – FAQ</vt:lpstr>
      <vt:lpstr>[화면 설계] 관리자 – 게시판 관리 - FAQ</vt:lpstr>
      <vt:lpstr>[화면 설계] 관리자 - 게시판 관리 – FAQ</vt:lpstr>
      <vt:lpstr>[화면 설계] 관리자 - 게시판 관리 – Q&amp;A</vt:lpstr>
      <vt:lpstr>[화면 설계] 관리자 - 게시판 관리 – Q&amp;A</vt:lpstr>
      <vt:lpstr>[화면 설계] 관리자 - 게시판 관리 – Q&amp;A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 – Zone </dc:title>
  <dc:creator>507-07</dc:creator>
  <cp:lastModifiedBy>507-06</cp:lastModifiedBy>
  <cp:revision>109</cp:revision>
  <dcterms:created xsi:type="dcterms:W3CDTF">2020-04-02T06:13:26Z</dcterms:created>
  <dcterms:modified xsi:type="dcterms:W3CDTF">2020-04-29T07:41:47Z</dcterms:modified>
</cp:coreProperties>
</file>